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29"/>
  </p:notesMasterIdLst>
  <p:sldIdLst>
    <p:sldId id="256" r:id="rId2"/>
    <p:sldId id="273" r:id="rId3"/>
    <p:sldId id="282" r:id="rId4"/>
    <p:sldId id="271" r:id="rId5"/>
    <p:sldId id="272" r:id="rId6"/>
    <p:sldId id="285" r:id="rId7"/>
    <p:sldId id="288" r:id="rId8"/>
    <p:sldId id="289" r:id="rId9"/>
    <p:sldId id="291" r:id="rId10"/>
    <p:sldId id="283" r:id="rId11"/>
    <p:sldId id="284" r:id="rId12"/>
    <p:sldId id="286" r:id="rId13"/>
    <p:sldId id="258" r:id="rId14"/>
    <p:sldId id="276" r:id="rId15"/>
    <p:sldId id="275" r:id="rId16"/>
    <p:sldId id="274" r:id="rId17"/>
    <p:sldId id="279" r:id="rId18"/>
    <p:sldId id="280" r:id="rId19"/>
    <p:sldId id="293" r:id="rId20"/>
    <p:sldId id="259" r:id="rId21"/>
    <p:sldId id="281" r:id="rId22"/>
    <p:sldId id="261" r:id="rId23"/>
    <p:sldId id="287" r:id="rId24"/>
    <p:sldId id="263" r:id="rId25"/>
    <p:sldId id="270" r:id="rId26"/>
    <p:sldId id="269" r:id="rId27"/>
    <p:sldId id="278" r:id="rId28"/>
  </p:sldIdLst>
  <p:sldSz cx="9144000" cy="5143500" type="screen16x9"/>
  <p:notesSz cx="9601200" cy="7315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FBD17C-B2B7-4922-85C6-CE5E83F78C6C}" v="1" dt="2022-05-24T17:58:28.98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2" d="100"/>
          <a:sy n="142" d="100"/>
        </p:scale>
        <p:origin x="714" y="126"/>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4" d="100"/>
          <a:sy n="84" d="100"/>
        </p:scale>
        <p:origin x="3912"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nni White" userId="bdd271c9-574a-49d3-ac2d-d22c4dbeff44" providerId="ADAL" clId="{13FBD17C-B2B7-4922-85C6-CE5E83F78C6C}"/>
    <pc:docChg chg="custSel addSld delSld modSld sldOrd">
      <pc:chgData name="Jenni White" userId="bdd271c9-574a-49d3-ac2d-d22c4dbeff44" providerId="ADAL" clId="{13FBD17C-B2B7-4922-85C6-CE5E83F78C6C}" dt="2022-05-24T17:58:48.512" v="6"/>
      <pc:docMkLst>
        <pc:docMk/>
      </pc:docMkLst>
      <pc:sldChg chg="ord">
        <pc:chgData name="Jenni White" userId="bdd271c9-574a-49d3-ac2d-d22c4dbeff44" providerId="ADAL" clId="{13FBD17C-B2B7-4922-85C6-CE5E83F78C6C}" dt="2022-05-24T17:58:48.512" v="6"/>
        <pc:sldMkLst>
          <pc:docMk/>
          <pc:sldMk cId="4266029422" sldId="278"/>
        </pc:sldMkLst>
      </pc:sldChg>
      <pc:sldChg chg="modSp new del mod">
        <pc:chgData name="Jenni White" userId="bdd271c9-574a-49d3-ac2d-d22c4dbeff44" providerId="ADAL" clId="{13FBD17C-B2B7-4922-85C6-CE5E83F78C6C}" dt="2022-05-24T17:58:33.751" v="4" actId="2696"/>
        <pc:sldMkLst>
          <pc:docMk/>
          <pc:sldMk cId="628828355" sldId="292"/>
        </pc:sldMkLst>
        <pc:spChg chg="mod">
          <ac:chgData name="Jenni White" userId="bdd271c9-574a-49d3-ac2d-d22c4dbeff44" providerId="ADAL" clId="{13FBD17C-B2B7-4922-85C6-CE5E83F78C6C}" dt="2022-05-24T17:58:29.262" v="3" actId="27636"/>
          <ac:spMkLst>
            <pc:docMk/>
            <pc:sldMk cId="628828355" sldId="292"/>
            <ac:spMk id="2" creationId="{B75F27D2-3D5F-B57A-1CE2-E63F2B680713}"/>
          </ac:spMkLst>
        </pc:spChg>
      </pc:sldChg>
      <pc:sldChg chg="delSp add setBg delDesignElem">
        <pc:chgData name="Jenni White" userId="bdd271c9-574a-49d3-ac2d-d22c4dbeff44" providerId="ADAL" clId="{13FBD17C-B2B7-4922-85C6-CE5E83F78C6C}" dt="2022-05-24T17:58:28.985" v="2"/>
        <pc:sldMkLst>
          <pc:docMk/>
          <pc:sldMk cId="2226893469" sldId="293"/>
        </pc:sldMkLst>
        <pc:picChg chg="del">
          <ac:chgData name="Jenni White" userId="bdd271c9-574a-49d3-ac2d-d22c4dbeff44" providerId="ADAL" clId="{13FBD17C-B2B7-4922-85C6-CE5E83F78C6C}" dt="2022-05-24T17:58:28.985" v="2"/>
          <ac:picMkLst>
            <pc:docMk/>
            <pc:sldMk cId="2226893469" sldId="293"/>
            <ac:picMk id="91" creationId="{BDFADFB3-3D44-49A8-AE3B-A87C61607F7E}"/>
          </ac:picMkLst>
        </pc:picChg>
      </pc:sldChg>
    </pc:docChg>
  </pc:docChgLst>
</pc:chgInfo>
</file>

<file path=ppt/diagrams/_rels/data3.xml.rels><?xml version="1.0" encoding="UTF-8" standalone="yes"?>
<Relationships xmlns="http://schemas.openxmlformats.org/package/2006/relationships"><Relationship Id="rId1" Type="http://schemas.openxmlformats.org/officeDocument/2006/relationships/hyperlink" Target="https://www.pointsourceyouth.org/host-homes" TargetMode="External"/></Relationships>
</file>

<file path=ppt/diagrams/_rels/data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rawing3.xml.rels><?xml version="1.0" encoding="UTF-8" standalone="yes"?>
<Relationships xmlns="http://schemas.openxmlformats.org/package/2006/relationships"><Relationship Id="rId1" Type="http://schemas.openxmlformats.org/officeDocument/2006/relationships/hyperlink" Target="https://www.pointsourceyouth.org/host-homes" TargetMode="External"/></Relationships>
</file>

<file path=ppt/diagrams/_rels/drawing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AA04EB0-1D10-4A2F-9C61-41B34FBE32F3}"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57DFFF79-D0E7-470E-BDD1-9BDBBDBD8959}">
      <dgm:prSet/>
      <dgm:spPr/>
      <dgm:t>
        <a:bodyPr/>
        <a:lstStyle/>
        <a:p>
          <a:r>
            <a:rPr lang="en-US" dirty="0"/>
            <a:t>Family Conflict</a:t>
          </a:r>
        </a:p>
      </dgm:t>
    </dgm:pt>
    <dgm:pt modelId="{F99953B9-27EF-463C-918A-837448BF80FC}" type="parTrans" cxnId="{6BB1CBA4-2BB0-49DA-BE1F-E21BB4D3E49F}">
      <dgm:prSet/>
      <dgm:spPr/>
      <dgm:t>
        <a:bodyPr/>
        <a:lstStyle/>
        <a:p>
          <a:endParaRPr lang="en-US"/>
        </a:p>
      </dgm:t>
    </dgm:pt>
    <dgm:pt modelId="{96589EE6-0549-4F0A-B047-CC56C1EF9716}" type="sibTrans" cxnId="{6BB1CBA4-2BB0-49DA-BE1F-E21BB4D3E49F}">
      <dgm:prSet/>
      <dgm:spPr/>
      <dgm:t>
        <a:bodyPr/>
        <a:lstStyle/>
        <a:p>
          <a:endParaRPr lang="en-US"/>
        </a:p>
      </dgm:t>
    </dgm:pt>
    <dgm:pt modelId="{7BD88718-EB1B-4121-91F0-263770C10A2C}">
      <dgm:prSet/>
      <dgm:spPr/>
      <dgm:t>
        <a:bodyPr/>
        <a:lstStyle/>
        <a:p>
          <a:r>
            <a:rPr lang="en-US"/>
            <a:t>Poverty</a:t>
          </a:r>
          <a:endParaRPr lang="en-US" dirty="0"/>
        </a:p>
      </dgm:t>
    </dgm:pt>
    <dgm:pt modelId="{AF1E7C82-3C16-4910-BF0B-372427D5F415}" type="parTrans" cxnId="{936D2735-AA39-4E36-B752-58D7C2D58493}">
      <dgm:prSet/>
      <dgm:spPr/>
      <dgm:t>
        <a:bodyPr/>
        <a:lstStyle/>
        <a:p>
          <a:endParaRPr lang="en-US"/>
        </a:p>
      </dgm:t>
    </dgm:pt>
    <dgm:pt modelId="{CF039AD8-786D-4CC5-B1CC-F096026B819F}" type="sibTrans" cxnId="{936D2735-AA39-4E36-B752-58D7C2D58493}">
      <dgm:prSet/>
      <dgm:spPr/>
      <dgm:t>
        <a:bodyPr/>
        <a:lstStyle/>
        <a:p>
          <a:endParaRPr lang="en-US"/>
        </a:p>
      </dgm:t>
    </dgm:pt>
    <dgm:pt modelId="{FE126FD3-3B31-42A9-928B-FD9E44A80B3E}">
      <dgm:prSet/>
      <dgm:spPr/>
      <dgm:t>
        <a:bodyPr/>
        <a:lstStyle/>
        <a:p>
          <a:r>
            <a:rPr lang="en-US" dirty="0"/>
            <a:t>Racial Disparities</a:t>
          </a:r>
        </a:p>
      </dgm:t>
    </dgm:pt>
    <dgm:pt modelId="{DCBED7DD-865D-4363-A5B9-A0C6839332E3}" type="parTrans" cxnId="{D44B178F-6389-4BD8-A53C-5EC2804C7773}">
      <dgm:prSet/>
      <dgm:spPr/>
      <dgm:t>
        <a:bodyPr/>
        <a:lstStyle/>
        <a:p>
          <a:endParaRPr lang="en-US"/>
        </a:p>
      </dgm:t>
    </dgm:pt>
    <dgm:pt modelId="{457A20BE-3123-4247-9C90-7317C3BCD970}" type="sibTrans" cxnId="{D44B178F-6389-4BD8-A53C-5EC2804C7773}">
      <dgm:prSet/>
      <dgm:spPr/>
      <dgm:t>
        <a:bodyPr/>
        <a:lstStyle/>
        <a:p>
          <a:endParaRPr lang="en-US"/>
        </a:p>
      </dgm:t>
    </dgm:pt>
    <dgm:pt modelId="{84945D35-1FDB-4BD4-8EE3-59540E63F268}">
      <dgm:prSet/>
      <dgm:spPr/>
      <dgm:t>
        <a:bodyPr/>
        <a:lstStyle/>
        <a:p>
          <a:r>
            <a:rPr lang="en-US"/>
            <a:t>Mental Health</a:t>
          </a:r>
          <a:endParaRPr lang="en-US" dirty="0"/>
        </a:p>
      </dgm:t>
    </dgm:pt>
    <dgm:pt modelId="{7784F157-EF20-491A-B77F-162EF38B1DD7}" type="parTrans" cxnId="{4811D678-DFDB-47D6-BCF8-E41BE6F5B78B}">
      <dgm:prSet/>
      <dgm:spPr/>
      <dgm:t>
        <a:bodyPr/>
        <a:lstStyle/>
        <a:p>
          <a:endParaRPr lang="en-US"/>
        </a:p>
      </dgm:t>
    </dgm:pt>
    <dgm:pt modelId="{D502CDDA-1F43-4B91-BE87-D6DDD9A56AC9}" type="sibTrans" cxnId="{4811D678-DFDB-47D6-BCF8-E41BE6F5B78B}">
      <dgm:prSet/>
      <dgm:spPr/>
      <dgm:t>
        <a:bodyPr/>
        <a:lstStyle/>
        <a:p>
          <a:endParaRPr lang="en-US"/>
        </a:p>
      </dgm:t>
    </dgm:pt>
    <dgm:pt modelId="{D4800367-0BD4-415F-8C05-D99BF2AA707C}">
      <dgm:prSet/>
      <dgm:spPr/>
      <dgm:t>
        <a:bodyPr/>
        <a:lstStyle/>
        <a:p>
          <a:r>
            <a:rPr lang="en-US"/>
            <a:t>Substance Use Disorders</a:t>
          </a:r>
          <a:endParaRPr lang="en-US" dirty="0"/>
        </a:p>
      </dgm:t>
    </dgm:pt>
    <dgm:pt modelId="{6C97D96D-66BE-49BB-A3F6-0ABF6DA2968F}" type="parTrans" cxnId="{35780A2A-18F9-42E9-8FAE-6035E407A07E}">
      <dgm:prSet/>
      <dgm:spPr/>
      <dgm:t>
        <a:bodyPr/>
        <a:lstStyle/>
        <a:p>
          <a:endParaRPr lang="en-US"/>
        </a:p>
      </dgm:t>
    </dgm:pt>
    <dgm:pt modelId="{EE960353-215F-44A5-8C6F-DAE6469434D6}" type="sibTrans" cxnId="{35780A2A-18F9-42E9-8FAE-6035E407A07E}">
      <dgm:prSet/>
      <dgm:spPr/>
      <dgm:t>
        <a:bodyPr/>
        <a:lstStyle/>
        <a:p>
          <a:endParaRPr lang="en-US"/>
        </a:p>
      </dgm:t>
    </dgm:pt>
    <dgm:pt modelId="{1EF4122B-D787-4507-8A43-FCA61EFDAA0B}">
      <dgm:prSet/>
      <dgm:spPr/>
      <dgm:t>
        <a:bodyPr/>
        <a:lstStyle/>
        <a:p>
          <a:r>
            <a:rPr lang="en-US" dirty="0"/>
            <a:t>Involvement in Justice System</a:t>
          </a:r>
        </a:p>
      </dgm:t>
    </dgm:pt>
    <dgm:pt modelId="{70CBB8D9-EA30-48DF-AE13-F70ED866907A}" type="parTrans" cxnId="{494767CF-F252-4D73-8064-68B2089FD63F}">
      <dgm:prSet/>
      <dgm:spPr/>
      <dgm:t>
        <a:bodyPr/>
        <a:lstStyle/>
        <a:p>
          <a:endParaRPr lang="en-US"/>
        </a:p>
      </dgm:t>
    </dgm:pt>
    <dgm:pt modelId="{99766960-CF7D-43FA-9E5A-DFD30EEE6743}" type="sibTrans" cxnId="{494767CF-F252-4D73-8064-68B2089FD63F}">
      <dgm:prSet/>
      <dgm:spPr/>
      <dgm:t>
        <a:bodyPr/>
        <a:lstStyle/>
        <a:p>
          <a:endParaRPr lang="en-US"/>
        </a:p>
      </dgm:t>
    </dgm:pt>
    <dgm:pt modelId="{0FDBEC10-62E7-452C-A644-160F42F3C002}" type="pres">
      <dgm:prSet presAssocID="{9AA04EB0-1D10-4A2F-9C61-41B34FBE32F3}" presName="linear" presStyleCnt="0">
        <dgm:presLayoutVars>
          <dgm:animLvl val="lvl"/>
          <dgm:resizeHandles val="exact"/>
        </dgm:presLayoutVars>
      </dgm:prSet>
      <dgm:spPr/>
    </dgm:pt>
    <dgm:pt modelId="{C347CCD1-7CB5-4EFE-93EC-2AC2B7156807}" type="pres">
      <dgm:prSet presAssocID="{57DFFF79-D0E7-470E-BDD1-9BDBBDBD8959}" presName="parentText" presStyleLbl="node1" presStyleIdx="0" presStyleCnt="6">
        <dgm:presLayoutVars>
          <dgm:chMax val="0"/>
          <dgm:bulletEnabled val="1"/>
        </dgm:presLayoutVars>
      </dgm:prSet>
      <dgm:spPr/>
    </dgm:pt>
    <dgm:pt modelId="{C7EDB314-920E-4423-89E1-5B31B135952E}" type="pres">
      <dgm:prSet presAssocID="{96589EE6-0549-4F0A-B047-CC56C1EF9716}" presName="spacer" presStyleCnt="0"/>
      <dgm:spPr/>
    </dgm:pt>
    <dgm:pt modelId="{94675A9E-CAC9-4510-A799-66E401CA07FD}" type="pres">
      <dgm:prSet presAssocID="{7BD88718-EB1B-4121-91F0-263770C10A2C}" presName="parentText" presStyleLbl="node1" presStyleIdx="1" presStyleCnt="6">
        <dgm:presLayoutVars>
          <dgm:chMax val="0"/>
          <dgm:bulletEnabled val="1"/>
        </dgm:presLayoutVars>
      </dgm:prSet>
      <dgm:spPr/>
    </dgm:pt>
    <dgm:pt modelId="{DC528778-037E-47B9-ADAD-D176D0F61A3E}" type="pres">
      <dgm:prSet presAssocID="{CF039AD8-786D-4CC5-B1CC-F096026B819F}" presName="spacer" presStyleCnt="0"/>
      <dgm:spPr/>
    </dgm:pt>
    <dgm:pt modelId="{E8062622-95A2-4A00-8E78-57E944C3D591}" type="pres">
      <dgm:prSet presAssocID="{FE126FD3-3B31-42A9-928B-FD9E44A80B3E}" presName="parentText" presStyleLbl="node1" presStyleIdx="2" presStyleCnt="6">
        <dgm:presLayoutVars>
          <dgm:chMax val="0"/>
          <dgm:bulletEnabled val="1"/>
        </dgm:presLayoutVars>
      </dgm:prSet>
      <dgm:spPr/>
    </dgm:pt>
    <dgm:pt modelId="{4F14BD6D-F029-4C18-B6A4-4411109F4539}" type="pres">
      <dgm:prSet presAssocID="{457A20BE-3123-4247-9C90-7317C3BCD970}" presName="spacer" presStyleCnt="0"/>
      <dgm:spPr/>
    </dgm:pt>
    <dgm:pt modelId="{E9037897-2534-482F-852A-7F180AD26746}" type="pres">
      <dgm:prSet presAssocID="{84945D35-1FDB-4BD4-8EE3-59540E63F268}" presName="parentText" presStyleLbl="node1" presStyleIdx="3" presStyleCnt="6">
        <dgm:presLayoutVars>
          <dgm:chMax val="0"/>
          <dgm:bulletEnabled val="1"/>
        </dgm:presLayoutVars>
      </dgm:prSet>
      <dgm:spPr/>
    </dgm:pt>
    <dgm:pt modelId="{75BA75A3-076F-48E0-8273-10FEE63522FE}" type="pres">
      <dgm:prSet presAssocID="{D502CDDA-1F43-4B91-BE87-D6DDD9A56AC9}" presName="spacer" presStyleCnt="0"/>
      <dgm:spPr/>
    </dgm:pt>
    <dgm:pt modelId="{D6A42AC3-824D-4550-85E3-14F5615B17B7}" type="pres">
      <dgm:prSet presAssocID="{D4800367-0BD4-415F-8C05-D99BF2AA707C}" presName="parentText" presStyleLbl="node1" presStyleIdx="4" presStyleCnt="6">
        <dgm:presLayoutVars>
          <dgm:chMax val="0"/>
          <dgm:bulletEnabled val="1"/>
        </dgm:presLayoutVars>
      </dgm:prSet>
      <dgm:spPr/>
    </dgm:pt>
    <dgm:pt modelId="{8C126C61-30DC-4DCB-B946-CCE27C95EA78}" type="pres">
      <dgm:prSet presAssocID="{EE960353-215F-44A5-8C6F-DAE6469434D6}" presName="spacer" presStyleCnt="0"/>
      <dgm:spPr/>
    </dgm:pt>
    <dgm:pt modelId="{A76F4290-A689-4C23-B486-C138A2C3166B}" type="pres">
      <dgm:prSet presAssocID="{1EF4122B-D787-4507-8A43-FCA61EFDAA0B}" presName="parentText" presStyleLbl="node1" presStyleIdx="5" presStyleCnt="6">
        <dgm:presLayoutVars>
          <dgm:chMax val="0"/>
          <dgm:bulletEnabled val="1"/>
        </dgm:presLayoutVars>
      </dgm:prSet>
      <dgm:spPr/>
    </dgm:pt>
  </dgm:ptLst>
  <dgm:cxnLst>
    <dgm:cxn modelId="{2F8ACF0B-C203-4311-A15E-6F13021C41DF}" type="presOf" srcId="{9AA04EB0-1D10-4A2F-9C61-41B34FBE32F3}" destId="{0FDBEC10-62E7-452C-A644-160F42F3C002}" srcOrd="0" destOrd="0" presId="urn:microsoft.com/office/officeart/2005/8/layout/vList2"/>
    <dgm:cxn modelId="{30F6C213-07D6-40F3-8610-A2AAAEF9EBFD}" type="presOf" srcId="{FE126FD3-3B31-42A9-928B-FD9E44A80B3E}" destId="{E8062622-95A2-4A00-8E78-57E944C3D591}" srcOrd="0" destOrd="0" presId="urn:microsoft.com/office/officeart/2005/8/layout/vList2"/>
    <dgm:cxn modelId="{35780A2A-18F9-42E9-8FAE-6035E407A07E}" srcId="{9AA04EB0-1D10-4A2F-9C61-41B34FBE32F3}" destId="{D4800367-0BD4-415F-8C05-D99BF2AA707C}" srcOrd="4" destOrd="0" parTransId="{6C97D96D-66BE-49BB-A3F6-0ABF6DA2968F}" sibTransId="{EE960353-215F-44A5-8C6F-DAE6469434D6}"/>
    <dgm:cxn modelId="{C550A131-175D-4423-A383-708999511F21}" type="presOf" srcId="{D4800367-0BD4-415F-8C05-D99BF2AA707C}" destId="{D6A42AC3-824D-4550-85E3-14F5615B17B7}" srcOrd="0" destOrd="0" presId="urn:microsoft.com/office/officeart/2005/8/layout/vList2"/>
    <dgm:cxn modelId="{936D2735-AA39-4E36-B752-58D7C2D58493}" srcId="{9AA04EB0-1D10-4A2F-9C61-41B34FBE32F3}" destId="{7BD88718-EB1B-4121-91F0-263770C10A2C}" srcOrd="1" destOrd="0" parTransId="{AF1E7C82-3C16-4910-BF0B-372427D5F415}" sibTransId="{CF039AD8-786D-4CC5-B1CC-F096026B819F}"/>
    <dgm:cxn modelId="{8E05366F-FB88-4993-BE06-F2CF7FCC9120}" type="presOf" srcId="{57DFFF79-D0E7-470E-BDD1-9BDBBDBD8959}" destId="{C347CCD1-7CB5-4EFE-93EC-2AC2B7156807}" srcOrd="0" destOrd="0" presId="urn:microsoft.com/office/officeart/2005/8/layout/vList2"/>
    <dgm:cxn modelId="{69123D55-27DB-45BB-8A49-3464CE92DCFA}" type="presOf" srcId="{84945D35-1FDB-4BD4-8EE3-59540E63F268}" destId="{E9037897-2534-482F-852A-7F180AD26746}" srcOrd="0" destOrd="0" presId="urn:microsoft.com/office/officeart/2005/8/layout/vList2"/>
    <dgm:cxn modelId="{4811D678-DFDB-47D6-BCF8-E41BE6F5B78B}" srcId="{9AA04EB0-1D10-4A2F-9C61-41B34FBE32F3}" destId="{84945D35-1FDB-4BD4-8EE3-59540E63F268}" srcOrd="3" destOrd="0" parTransId="{7784F157-EF20-491A-B77F-162EF38B1DD7}" sibTransId="{D502CDDA-1F43-4B91-BE87-D6DDD9A56AC9}"/>
    <dgm:cxn modelId="{D44B178F-6389-4BD8-A53C-5EC2804C7773}" srcId="{9AA04EB0-1D10-4A2F-9C61-41B34FBE32F3}" destId="{FE126FD3-3B31-42A9-928B-FD9E44A80B3E}" srcOrd="2" destOrd="0" parTransId="{DCBED7DD-865D-4363-A5B9-A0C6839332E3}" sibTransId="{457A20BE-3123-4247-9C90-7317C3BCD970}"/>
    <dgm:cxn modelId="{3B022298-584F-4BDE-88F4-4218FE20C985}" type="presOf" srcId="{7BD88718-EB1B-4121-91F0-263770C10A2C}" destId="{94675A9E-CAC9-4510-A799-66E401CA07FD}" srcOrd="0" destOrd="0" presId="urn:microsoft.com/office/officeart/2005/8/layout/vList2"/>
    <dgm:cxn modelId="{6BB1CBA4-2BB0-49DA-BE1F-E21BB4D3E49F}" srcId="{9AA04EB0-1D10-4A2F-9C61-41B34FBE32F3}" destId="{57DFFF79-D0E7-470E-BDD1-9BDBBDBD8959}" srcOrd="0" destOrd="0" parTransId="{F99953B9-27EF-463C-918A-837448BF80FC}" sibTransId="{96589EE6-0549-4F0A-B047-CC56C1EF9716}"/>
    <dgm:cxn modelId="{D34C3CC9-6966-43AE-ACE2-7401DE827F70}" type="presOf" srcId="{1EF4122B-D787-4507-8A43-FCA61EFDAA0B}" destId="{A76F4290-A689-4C23-B486-C138A2C3166B}" srcOrd="0" destOrd="0" presId="urn:microsoft.com/office/officeart/2005/8/layout/vList2"/>
    <dgm:cxn modelId="{494767CF-F252-4D73-8064-68B2089FD63F}" srcId="{9AA04EB0-1D10-4A2F-9C61-41B34FBE32F3}" destId="{1EF4122B-D787-4507-8A43-FCA61EFDAA0B}" srcOrd="5" destOrd="0" parTransId="{70CBB8D9-EA30-48DF-AE13-F70ED866907A}" sibTransId="{99766960-CF7D-43FA-9E5A-DFD30EEE6743}"/>
    <dgm:cxn modelId="{DF9A30DB-0B33-4B1C-A56F-B65672A50730}" type="presParOf" srcId="{0FDBEC10-62E7-452C-A644-160F42F3C002}" destId="{C347CCD1-7CB5-4EFE-93EC-2AC2B7156807}" srcOrd="0" destOrd="0" presId="urn:microsoft.com/office/officeart/2005/8/layout/vList2"/>
    <dgm:cxn modelId="{97C0868A-F418-466F-9E6C-FC608C6F2A28}" type="presParOf" srcId="{0FDBEC10-62E7-452C-A644-160F42F3C002}" destId="{C7EDB314-920E-4423-89E1-5B31B135952E}" srcOrd="1" destOrd="0" presId="urn:microsoft.com/office/officeart/2005/8/layout/vList2"/>
    <dgm:cxn modelId="{02D43825-2B27-4F1C-B9BE-23CBFB94A450}" type="presParOf" srcId="{0FDBEC10-62E7-452C-A644-160F42F3C002}" destId="{94675A9E-CAC9-4510-A799-66E401CA07FD}" srcOrd="2" destOrd="0" presId="urn:microsoft.com/office/officeart/2005/8/layout/vList2"/>
    <dgm:cxn modelId="{47B7331D-C003-4CF6-A588-4CB7C86B1D56}" type="presParOf" srcId="{0FDBEC10-62E7-452C-A644-160F42F3C002}" destId="{DC528778-037E-47B9-ADAD-D176D0F61A3E}" srcOrd="3" destOrd="0" presId="urn:microsoft.com/office/officeart/2005/8/layout/vList2"/>
    <dgm:cxn modelId="{59843BFA-9F8A-4B4D-881F-DA8186F637BC}" type="presParOf" srcId="{0FDBEC10-62E7-452C-A644-160F42F3C002}" destId="{E8062622-95A2-4A00-8E78-57E944C3D591}" srcOrd="4" destOrd="0" presId="urn:microsoft.com/office/officeart/2005/8/layout/vList2"/>
    <dgm:cxn modelId="{F2387D1B-EE72-4573-88CB-77B4EDB81CD5}" type="presParOf" srcId="{0FDBEC10-62E7-452C-A644-160F42F3C002}" destId="{4F14BD6D-F029-4C18-B6A4-4411109F4539}" srcOrd="5" destOrd="0" presId="urn:microsoft.com/office/officeart/2005/8/layout/vList2"/>
    <dgm:cxn modelId="{3EEAF3D1-D6E0-4D0C-A945-FB3D99D5B11A}" type="presParOf" srcId="{0FDBEC10-62E7-452C-A644-160F42F3C002}" destId="{E9037897-2534-482F-852A-7F180AD26746}" srcOrd="6" destOrd="0" presId="urn:microsoft.com/office/officeart/2005/8/layout/vList2"/>
    <dgm:cxn modelId="{1AC475EB-D8EB-4ACD-B1DD-B7F522263FBF}" type="presParOf" srcId="{0FDBEC10-62E7-452C-A644-160F42F3C002}" destId="{75BA75A3-076F-48E0-8273-10FEE63522FE}" srcOrd="7" destOrd="0" presId="urn:microsoft.com/office/officeart/2005/8/layout/vList2"/>
    <dgm:cxn modelId="{562F1DEA-7FFB-4A0E-9691-0E6F1EF02FE3}" type="presParOf" srcId="{0FDBEC10-62E7-452C-A644-160F42F3C002}" destId="{D6A42AC3-824D-4550-85E3-14F5615B17B7}" srcOrd="8" destOrd="0" presId="urn:microsoft.com/office/officeart/2005/8/layout/vList2"/>
    <dgm:cxn modelId="{BCEE5612-DDEC-424E-87FB-EC58F0C8DA41}" type="presParOf" srcId="{0FDBEC10-62E7-452C-A644-160F42F3C002}" destId="{8C126C61-30DC-4DCB-B946-CCE27C95EA78}" srcOrd="9" destOrd="0" presId="urn:microsoft.com/office/officeart/2005/8/layout/vList2"/>
    <dgm:cxn modelId="{B7010D30-042E-4930-9FA7-B1DCFFEA0EBA}" type="presParOf" srcId="{0FDBEC10-62E7-452C-A644-160F42F3C002}" destId="{A76F4290-A689-4C23-B486-C138A2C3166B}"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47721D4-A044-44B2-A933-3FE21EE01CCF}" type="doc">
      <dgm:prSet loTypeId="urn:microsoft.com/office/officeart/2008/layout/LinedList" loCatId="list" qsTypeId="urn:microsoft.com/office/officeart/2005/8/quickstyle/simple4" qsCatId="simple" csTypeId="urn:microsoft.com/office/officeart/2005/8/colors/colorful5" csCatId="colorful" phldr="1"/>
      <dgm:spPr/>
      <dgm:t>
        <a:bodyPr/>
        <a:lstStyle/>
        <a:p>
          <a:endParaRPr lang="en-US"/>
        </a:p>
      </dgm:t>
    </dgm:pt>
    <dgm:pt modelId="{46656922-92BF-4599-8176-0E1D12D83D0E}">
      <dgm:prSet/>
      <dgm:spPr/>
      <dgm:t>
        <a:bodyPr/>
        <a:lstStyle/>
        <a:p>
          <a:r>
            <a:rPr lang="en-US" dirty="0"/>
            <a:t>Co-Living Space: Shared housing (with private and shared bedrooms) which creates community and fosters independence.</a:t>
          </a:r>
        </a:p>
      </dgm:t>
    </dgm:pt>
    <dgm:pt modelId="{9B4931E0-9D8D-45C7-B5CA-58367F335F38}" type="parTrans" cxnId="{0E0A5320-D1A7-4710-8D5F-C384A09CC025}">
      <dgm:prSet/>
      <dgm:spPr/>
      <dgm:t>
        <a:bodyPr/>
        <a:lstStyle/>
        <a:p>
          <a:endParaRPr lang="en-US"/>
        </a:p>
      </dgm:t>
    </dgm:pt>
    <dgm:pt modelId="{1BEBBF1F-F4DE-48A0-9481-A99D290DCE91}" type="sibTrans" cxnId="{0E0A5320-D1A7-4710-8D5F-C384A09CC025}">
      <dgm:prSet/>
      <dgm:spPr/>
      <dgm:t>
        <a:bodyPr/>
        <a:lstStyle/>
        <a:p>
          <a:endParaRPr lang="en-US"/>
        </a:p>
      </dgm:t>
    </dgm:pt>
    <dgm:pt modelId="{31FE135B-414C-4145-8F0F-D110E441EDE7}">
      <dgm:prSet/>
      <dgm:spPr/>
      <dgm:t>
        <a:bodyPr/>
        <a:lstStyle/>
        <a:p>
          <a:r>
            <a:rPr lang="en-US" dirty="0"/>
            <a:t>Not a drop-in center, an emergency shelter or a homeless shelter.</a:t>
          </a:r>
        </a:p>
      </dgm:t>
    </dgm:pt>
    <dgm:pt modelId="{2D9A2449-7402-44E9-AF5F-D21352C65EF1}" type="parTrans" cxnId="{7A688DA9-D6E6-4FE5-A680-DBCA85ABDEAD}">
      <dgm:prSet/>
      <dgm:spPr/>
      <dgm:t>
        <a:bodyPr/>
        <a:lstStyle/>
        <a:p>
          <a:endParaRPr lang="en-US"/>
        </a:p>
      </dgm:t>
    </dgm:pt>
    <dgm:pt modelId="{3A35BCE9-E808-43DA-9CC5-DDBD6EF18AD7}" type="sibTrans" cxnId="{7A688DA9-D6E6-4FE5-A680-DBCA85ABDEAD}">
      <dgm:prSet/>
      <dgm:spPr/>
      <dgm:t>
        <a:bodyPr/>
        <a:lstStyle/>
        <a:p>
          <a:endParaRPr lang="en-US"/>
        </a:p>
      </dgm:t>
    </dgm:pt>
    <dgm:pt modelId="{661B80F3-2586-42EC-ABFF-D6FF14476F0F}">
      <dgm:prSet/>
      <dgm:spPr/>
      <dgm:t>
        <a:bodyPr/>
        <a:lstStyle/>
        <a:p>
          <a:r>
            <a:rPr lang="en-US" dirty="0"/>
            <a:t>88% of youth who complete transitional living programs successfully move on into safe and independent housing.</a:t>
          </a:r>
        </a:p>
      </dgm:t>
    </dgm:pt>
    <dgm:pt modelId="{251539CD-EE65-4AE4-ABF7-55A34B5E3AE0}" type="parTrans" cxnId="{43B6CB0E-DAD4-495E-BB15-CA7365F88D19}">
      <dgm:prSet/>
      <dgm:spPr/>
      <dgm:t>
        <a:bodyPr/>
        <a:lstStyle/>
        <a:p>
          <a:endParaRPr lang="en-US"/>
        </a:p>
      </dgm:t>
    </dgm:pt>
    <dgm:pt modelId="{092E4458-122D-4DD6-815B-7F32037856FF}" type="sibTrans" cxnId="{43B6CB0E-DAD4-495E-BB15-CA7365F88D19}">
      <dgm:prSet/>
      <dgm:spPr/>
      <dgm:t>
        <a:bodyPr/>
        <a:lstStyle/>
        <a:p>
          <a:endParaRPr lang="en-US"/>
        </a:p>
      </dgm:t>
    </dgm:pt>
    <dgm:pt modelId="{61AD91F5-6095-46E4-BA1D-503415575559}">
      <dgm:prSet/>
      <dgm:spPr/>
      <dgm:t>
        <a:bodyPr/>
        <a:lstStyle/>
        <a:p>
          <a:r>
            <a:rPr lang="en-US" dirty="0"/>
            <a:t>Offers stabilization assistance, support services, independent living skills, case management, and care coordination. </a:t>
          </a:r>
        </a:p>
      </dgm:t>
    </dgm:pt>
    <dgm:pt modelId="{0F0B4F95-5460-4092-B5EC-2F0BB61F1E53}" type="parTrans" cxnId="{65EA5C94-4018-419C-AC09-61294F40E229}">
      <dgm:prSet/>
      <dgm:spPr/>
      <dgm:t>
        <a:bodyPr/>
        <a:lstStyle/>
        <a:p>
          <a:endParaRPr lang="en-US"/>
        </a:p>
      </dgm:t>
    </dgm:pt>
    <dgm:pt modelId="{C1074973-C999-4889-B1B2-4BF5BD9FA3EF}" type="sibTrans" cxnId="{65EA5C94-4018-419C-AC09-61294F40E229}">
      <dgm:prSet/>
      <dgm:spPr/>
      <dgm:t>
        <a:bodyPr/>
        <a:lstStyle/>
        <a:p>
          <a:endParaRPr lang="en-US"/>
        </a:p>
      </dgm:t>
    </dgm:pt>
    <dgm:pt modelId="{F5DECD70-084C-4A61-8D41-B18E582E2A9F}">
      <dgm:prSet/>
      <dgm:spPr/>
      <dgm:t>
        <a:bodyPr/>
        <a:lstStyle/>
        <a:p>
          <a:r>
            <a:rPr lang="en-US" dirty="0"/>
            <a:t>Long-term housing (up to 24 months) created for LGBTQ young adults ages 16-21.</a:t>
          </a:r>
        </a:p>
      </dgm:t>
    </dgm:pt>
    <dgm:pt modelId="{DBEBC3E1-B408-4AE5-BCA1-0D19FC535964}" type="parTrans" cxnId="{E9AD7A61-92EC-4869-B4AB-40B1AF30AE69}">
      <dgm:prSet/>
      <dgm:spPr/>
      <dgm:t>
        <a:bodyPr/>
        <a:lstStyle/>
        <a:p>
          <a:endParaRPr lang="en-US"/>
        </a:p>
      </dgm:t>
    </dgm:pt>
    <dgm:pt modelId="{7BAF9C54-6A91-43AD-B4AB-140B74528933}" type="sibTrans" cxnId="{E9AD7A61-92EC-4869-B4AB-40B1AF30AE69}">
      <dgm:prSet/>
      <dgm:spPr/>
      <dgm:t>
        <a:bodyPr/>
        <a:lstStyle/>
        <a:p>
          <a:endParaRPr lang="en-US"/>
        </a:p>
      </dgm:t>
    </dgm:pt>
    <dgm:pt modelId="{E0A9B0D8-9B49-4BE1-88A7-F30C7701200E}" type="pres">
      <dgm:prSet presAssocID="{447721D4-A044-44B2-A933-3FE21EE01CCF}" presName="vert0" presStyleCnt="0">
        <dgm:presLayoutVars>
          <dgm:dir/>
          <dgm:animOne val="branch"/>
          <dgm:animLvl val="lvl"/>
        </dgm:presLayoutVars>
      </dgm:prSet>
      <dgm:spPr/>
    </dgm:pt>
    <dgm:pt modelId="{EC96A2BF-CCC8-4259-BAD8-073029532FA4}" type="pres">
      <dgm:prSet presAssocID="{F5DECD70-084C-4A61-8D41-B18E582E2A9F}" presName="thickLine" presStyleLbl="alignNode1" presStyleIdx="0" presStyleCnt="5"/>
      <dgm:spPr/>
    </dgm:pt>
    <dgm:pt modelId="{7236DEEA-95CC-4E60-A2D7-F21336A80895}" type="pres">
      <dgm:prSet presAssocID="{F5DECD70-084C-4A61-8D41-B18E582E2A9F}" presName="horz1" presStyleCnt="0"/>
      <dgm:spPr/>
    </dgm:pt>
    <dgm:pt modelId="{338E8134-970D-47CF-8BA7-8C78DA1A69D2}" type="pres">
      <dgm:prSet presAssocID="{F5DECD70-084C-4A61-8D41-B18E582E2A9F}" presName="tx1" presStyleLbl="revTx" presStyleIdx="0" presStyleCnt="5"/>
      <dgm:spPr/>
    </dgm:pt>
    <dgm:pt modelId="{7CAAFD4A-A280-4BE5-860C-DA72DFB69A9E}" type="pres">
      <dgm:prSet presAssocID="{F5DECD70-084C-4A61-8D41-B18E582E2A9F}" presName="vert1" presStyleCnt="0"/>
      <dgm:spPr/>
    </dgm:pt>
    <dgm:pt modelId="{D7726E4A-28A3-43CF-9E4A-B1A10852B30A}" type="pres">
      <dgm:prSet presAssocID="{46656922-92BF-4599-8176-0E1D12D83D0E}" presName="thickLine" presStyleLbl="alignNode1" presStyleIdx="1" presStyleCnt="5"/>
      <dgm:spPr/>
    </dgm:pt>
    <dgm:pt modelId="{C6364E49-A2CC-4D6C-8232-BBD7F16D242C}" type="pres">
      <dgm:prSet presAssocID="{46656922-92BF-4599-8176-0E1D12D83D0E}" presName="horz1" presStyleCnt="0"/>
      <dgm:spPr/>
    </dgm:pt>
    <dgm:pt modelId="{226CC2E8-D377-4ED4-8B1D-7FC50A29064D}" type="pres">
      <dgm:prSet presAssocID="{46656922-92BF-4599-8176-0E1D12D83D0E}" presName="tx1" presStyleLbl="revTx" presStyleIdx="1" presStyleCnt="5"/>
      <dgm:spPr/>
    </dgm:pt>
    <dgm:pt modelId="{C04E5450-6EB0-4BB1-B6D0-F2AD73FC704C}" type="pres">
      <dgm:prSet presAssocID="{46656922-92BF-4599-8176-0E1D12D83D0E}" presName="vert1" presStyleCnt="0"/>
      <dgm:spPr/>
    </dgm:pt>
    <dgm:pt modelId="{F9411463-F83F-4208-AE32-193F94B09166}" type="pres">
      <dgm:prSet presAssocID="{31FE135B-414C-4145-8F0F-D110E441EDE7}" presName="thickLine" presStyleLbl="alignNode1" presStyleIdx="2" presStyleCnt="5"/>
      <dgm:spPr/>
    </dgm:pt>
    <dgm:pt modelId="{EC89972E-C6B3-4891-ABBC-7C5B5445EBF8}" type="pres">
      <dgm:prSet presAssocID="{31FE135B-414C-4145-8F0F-D110E441EDE7}" presName="horz1" presStyleCnt="0"/>
      <dgm:spPr/>
    </dgm:pt>
    <dgm:pt modelId="{FA74C877-0242-4D68-98C1-412922D5BF39}" type="pres">
      <dgm:prSet presAssocID="{31FE135B-414C-4145-8F0F-D110E441EDE7}" presName="tx1" presStyleLbl="revTx" presStyleIdx="2" presStyleCnt="5"/>
      <dgm:spPr/>
    </dgm:pt>
    <dgm:pt modelId="{79E49491-E904-4010-86E8-58B115748FCB}" type="pres">
      <dgm:prSet presAssocID="{31FE135B-414C-4145-8F0F-D110E441EDE7}" presName="vert1" presStyleCnt="0"/>
      <dgm:spPr/>
    </dgm:pt>
    <dgm:pt modelId="{AB20E846-20F2-47A8-B6F5-45519AF6CDB5}" type="pres">
      <dgm:prSet presAssocID="{61AD91F5-6095-46E4-BA1D-503415575559}" presName="thickLine" presStyleLbl="alignNode1" presStyleIdx="3" presStyleCnt="5"/>
      <dgm:spPr/>
    </dgm:pt>
    <dgm:pt modelId="{022AA72A-C1C1-42AD-886C-0A8331FF71C9}" type="pres">
      <dgm:prSet presAssocID="{61AD91F5-6095-46E4-BA1D-503415575559}" presName="horz1" presStyleCnt="0"/>
      <dgm:spPr/>
    </dgm:pt>
    <dgm:pt modelId="{2DD71FA6-6BAF-4C30-886A-752DBBE6E9D2}" type="pres">
      <dgm:prSet presAssocID="{61AD91F5-6095-46E4-BA1D-503415575559}" presName="tx1" presStyleLbl="revTx" presStyleIdx="3" presStyleCnt="5"/>
      <dgm:spPr/>
    </dgm:pt>
    <dgm:pt modelId="{ADF55079-5FF8-4E4C-8FDD-5159114A105B}" type="pres">
      <dgm:prSet presAssocID="{61AD91F5-6095-46E4-BA1D-503415575559}" presName="vert1" presStyleCnt="0"/>
      <dgm:spPr/>
    </dgm:pt>
    <dgm:pt modelId="{5220770D-34BE-4FAB-975C-125787E967EB}" type="pres">
      <dgm:prSet presAssocID="{661B80F3-2586-42EC-ABFF-D6FF14476F0F}" presName="thickLine" presStyleLbl="alignNode1" presStyleIdx="4" presStyleCnt="5"/>
      <dgm:spPr/>
    </dgm:pt>
    <dgm:pt modelId="{AD64AC6D-4654-46FE-87D1-09DA89F3310A}" type="pres">
      <dgm:prSet presAssocID="{661B80F3-2586-42EC-ABFF-D6FF14476F0F}" presName="horz1" presStyleCnt="0"/>
      <dgm:spPr/>
    </dgm:pt>
    <dgm:pt modelId="{7B2ED3B4-E0CB-4E41-81B3-A7A413D3F1DD}" type="pres">
      <dgm:prSet presAssocID="{661B80F3-2586-42EC-ABFF-D6FF14476F0F}" presName="tx1" presStyleLbl="revTx" presStyleIdx="4" presStyleCnt="5"/>
      <dgm:spPr/>
    </dgm:pt>
    <dgm:pt modelId="{3167CFAB-BE68-4889-901B-5BE5B6FE78DC}" type="pres">
      <dgm:prSet presAssocID="{661B80F3-2586-42EC-ABFF-D6FF14476F0F}" presName="vert1" presStyleCnt="0"/>
      <dgm:spPr/>
    </dgm:pt>
  </dgm:ptLst>
  <dgm:cxnLst>
    <dgm:cxn modelId="{43B6CB0E-DAD4-495E-BB15-CA7365F88D19}" srcId="{447721D4-A044-44B2-A933-3FE21EE01CCF}" destId="{661B80F3-2586-42EC-ABFF-D6FF14476F0F}" srcOrd="4" destOrd="0" parTransId="{251539CD-EE65-4AE4-ABF7-55A34B5E3AE0}" sibTransId="{092E4458-122D-4DD6-815B-7F32037856FF}"/>
    <dgm:cxn modelId="{0E0A5320-D1A7-4710-8D5F-C384A09CC025}" srcId="{447721D4-A044-44B2-A933-3FE21EE01CCF}" destId="{46656922-92BF-4599-8176-0E1D12D83D0E}" srcOrd="1" destOrd="0" parTransId="{9B4931E0-9D8D-45C7-B5CA-58367F335F38}" sibTransId="{1BEBBF1F-F4DE-48A0-9481-A99D290DCE91}"/>
    <dgm:cxn modelId="{97CB7421-2919-4B92-B717-DFB52EE8A65D}" type="presOf" srcId="{661B80F3-2586-42EC-ABFF-D6FF14476F0F}" destId="{7B2ED3B4-E0CB-4E41-81B3-A7A413D3F1DD}" srcOrd="0" destOrd="0" presId="urn:microsoft.com/office/officeart/2008/layout/LinedList"/>
    <dgm:cxn modelId="{82C77A23-51F1-408B-ABF7-90C26893F9B0}" type="presOf" srcId="{447721D4-A044-44B2-A933-3FE21EE01CCF}" destId="{E0A9B0D8-9B49-4BE1-88A7-F30C7701200E}" srcOrd="0" destOrd="0" presId="urn:microsoft.com/office/officeart/2008/layout/LinedList"/>
    <dgm:cxn modelId="{1C089D27-780A-470A-B86E-21276FA3C88F}" type="presOf" srcId="{61AD91F5-6095-46E4-BA1D-503415575559}" destId="{2DD71FA6-6BAF-4C30-886A-752DBBE6E9D2}" srcOrd="0" destOrd="0" presId="urn:microsoft.com/office/officeart/2008/layout/LinedList"/>
    <dgm:cxn modelId="{A888153D-85C0-4202-812A-A110DA5F70A8}" type="presOf" srcId="{46656922-92BF-4599-8176-0E1D12D83D0E}" destId="{226CC2E8-D377-4ED4-8B1D-7FC50A29064D}" srcOrd="0" destOrd="0" presId="urn:microsoft.com/office/officeart/2008/layout/LinedList"/>
    <dgm:cxn modelId="{E9AD7A61-92EC-4869-B4AB-40B1AF30AE69}" srcId="{447721D4-A044-44B2-A933-3FE21EE01CCF}" destId="{F5DECD70-084C-4A61-8D41-B18E582E2A9F}" srcOrd="0" destOrd="0" parTransId="{DBEBC3E1-B408-4AE5-BCA1-0D19FC535964}" sibTransId="{7BAF9C54-6A91-43AD-B4AB-140B74528933}"/>
    <dgm:cxn modelId="{0A732043-6D3A-4847-94D2-96A8E11E62C4}" type="presOf" srcId="{F5DECD70-084C-4A61-8D41-B18E582E2A9F}" destId="{338E8134-970D-47CF-8BA7-8C78DA1A69D2}" srcOrd="0" destOrd="0" presId="urn:microsoft.com/office/officeart/2008/layout/LinedList"/>
    <dgm:cxn modelId="{65EA5C94-4018-419C-AC09-61294F40E229}" srcId="{447721D4-A044-44B2-A933-3FE21EE01CCF}" destId="{61AD91F5-6095-46E4-BA1D-503415575559}" srcOrd="3" destOrd="0" parTransId="{0F0B4F95-5460-4092-B5EC-2F0BB61F1E53}" sibTransId="{C1074973-C999-4889-B1B2-4BF5BD9FA3EF}"/>
    <dgm:cxn modelId="{7A688DA9-D6E6-4FE5-A680-DBCA85ABDEAD}" srcId="{447721D4-A044-44B2-A933-3FE21EE01CCF}" destId="{31FE135B-414C-4145-8F0F-D110E441EDE7}" srcOrd="2" destOrd="0" parTransId="{2D9A2449-7402-44E9-AF5F-D21352C65EF1}" sibTransId="{3A35BCE9-E808-43DA-9CC5-DDBD6EF18AD7}"/>
    <dgm:cxn modelId="{8B17E7C7-13ED-470D-8D19-957D8D57AC08}" type="presOf" srcId="{31FE135B-414C-4145-8F0F-D110E441EDE7}" destId="{FA74C877-0242-4D68-98C1-412922D5BF39}" srcOrd="0" destOrd="0" presId="urn:microsoft.com/office/officeart/2008/layout/LinedList"/>
    <dgm:cxn modelId="{CFD156B2-E7A3-4AB9-BAED-DA0C2EF2A915}" type="presParOf" srcId="{E0A9B0D8-9B49-4BE1-88A7-F30C7701200E}" destId="{EC96A2BF-CCC8-4259-BAD8-073029532FA4}" srcOrd="0" destOrd="0" presId="urn:microsoft.com/office/officeart/2008/layout/LinedList"/>
    <dgm:cxn modelId="{A42726A0-F779-4CE7-9FD6-720BEDAAE703}" type="presParOf" srcId="{E0A9B0D8-9B49-4BE1-88A7-F30C7701200E}" destId="{7236DEEA-95CC-4E60-A2D7-F21336A80895}" srcOrd="1" destOrd="0" presId="urn:microsoft.com/office/officeart/2008/layout/LinedList"/>
    <dgm:cxn modelId="{A3714EE0-9FA9-4564-9165-F3A80152AF42}" type="presParOf" srcId="{7236DEEA-95CC-4E60-A2D7-F21336A80895}" destId="{338E8134-970D-47CF-8BA7-8C78DA1A69D2}" srcOrd="0" destOrd="0" presId="urn:microsoft.com/office/officeart/2008/layout/LinedList"/>
    <dgm:cxn modelId="{1E706682-060A-4AEF-86AA-540641F93B49}" type="presParOf" srcId="{7236DEEA-95CC-4E60-A2D7-F21336A80895}" destId="{7CAAFD4A-A280-4BE5-860C-DA72DFB69A9E}" srcOrd="1" destOrd="0" presId="urn:microsoft.com/office/officeart/2008/layout/LinedList"/>
    <dgm:cxn modelId="{3681D28B-71EE-49D1-81A3-3D61E5EC077A}" type="presParOf" srcId="{E0A9B0D8-9B49-4BE1-88A7-F30C7701200E}" destId="{D7726E4A-28A3-43CF-9E4A-B1A10852B30A}" srcOrd="2" destOrd="0" presId="urn:microsoft.com/office/officeart/2008/layout/LinedList"/>
    <dgm:cxn modelId="{7C01CEDA-62EF-49DC-86F9-744988783AFA}" type="presParOf" srcId="{E0A9B0D8-9B49-4BE1-88A7-F30C7701200E}" destId="{C6364E49-A2CC-4D6C-8232-BBD7F16D242C}" srcOrd="3" destOrd="0" presId="urn:microsoft.com/office/officeart/2008/layout/LinedList"/>
    <dgm:cxn modelId="{6C427F63-DC4E-44DA-AB3E-6CA5878F23FD}" type="presParOf" srcId="{C6364E49-A2CC-4D6C-8232-BBD7F16D242C}" destId="{226CC2E8-D377-4ED4-8B1D-7FC50A29064D}" srcOrd="0" destOrd="0" presId="urn:microsoft.com/office/officeart/2008/layout/LinedList"/>
    <dgm:cxn modelId="{2AE43F39-4FE5-4065-8FC0-857A3CF6F74B}" type="presParOf" srcId="{C6364E49-A2CC-4D6C-8232-BBD7F16D242C}" destId="{C04E5450-6EB0-4BB1-B6D0-F2AD73FC704C}" srcOrd="1" destOrd="0" presId="urn:microsoft.com/office/officeart/2008/layout/LinedList"/>
    <dgm:cxn modelId="{32AEE7BC-2B86-485B-8564-AD8D64CFC6A0}" type="presParOf" srcId="{E0A9B0D8-9B49-4BE1-88A7-F30C7701200E}" destId="{F9411463-F83F-4208-AE32-193F94B09166}" srcOrd="4" destOrd="0" presId="urn:microsoft.com/office/officeart/2008/layout/LinedList"/>
    <dgm:cxn modelId="{EA94BBBE-5BE9-4680-BF89-468669EE2C7C}" type="presParOf" srcId="{E0A9B0D8-9B49-4BE1-88A7-F30C7701200E}" destId="{EC89972E-C6B3-4891-ABBC-7C5B5445EBF8}" srcOrd="5" destOrd="0" presId="urn:microsoft.com/office/officeart/2008/layout/LinedList"/>
    <dgm:cxn modelId="{D621B4E5-BEFE-4E91-99F6-837469A1972D}" type="presParOf" srcId="{EC89972E-C6B3-4891-ABBC-7C5B5445EBF8}" destId="{FA74C877-0242-4D68-98C1-412922D5BF39}" srcOrd="0" destOrd="0" presId="urn:microsoft.com/office/officeart/2008/layout/LinedList"/>
    <dgm:cxn modelId="{9AE095F6-4BBC-4331-B831-50C1EDBA9CA0}" type="presParOf" srcId="{EC89972E-C6B3-4891-ABBC-7C5B5445EBF8}" destId="{79E49491-E904-4010-86E8-58B115748FCB}" srcOrd="1" destOrd="0" presId="urn:microsoft.com/office/officeart/2008/layout/LinedList"/>
    <dgm:cxn modelId="{BC4BD6FC-7A33-4CCE-8B43-65427E90EE67}" type="presParOf" srcId="{E0A9B0D8-9B49-4BE1-88A7-F30C7701200E}" destId="{AB20E846-20F2-47A8-B6F5-45519AF6CDB5}" srcOrd="6" destOrd="0" presId="urn:microsoft.com/office/officeart/2008/layout/LinedList"/>
    <dgm:cxn modelId="{86CDECDE-C36C-43DF-B180-3C93857952FB}" type="presParOf" srcId="{E0A9B0D8-9B49-4BE1-88A7-F30C7701200E}" destId="{022AA72A-C1C1-42AD-886C-0A8331FF71C9}" srcOrd="7" destOrd="0" presId="urn:microsoft.com/office/officeart/2008/layout/LinedList"/>
    <dgm:cxn modelId="{0834CD76-A8FB-4A96-9242-825780215112}" type="presParOf" srcId="{022AA72A-C1C1-42AD-886C-0A8331FF71C9}" destId="{2DD71FA6-6BAF-4C30-886A-752DBBE6E9D2}" srcOrd="0" destOrd="0" presId="urn:microsoft.com/office/officeart/2008/layout/LinedList"/>
    <dgm:cxn modelId="{E4F404BC-0DC6-4CF8-99BC-7349E6EC425A}" type="presParOf" srcId="{022AA72A-C1C1-42AD-886C-0A8331FF71C9}" destId="{ADF55079-5FF8-4E4C-8FDD-5159114A105B}" srcOrd="1" destOrd="0" presId="urn:microsoft.com/office/officeart/2008/layout/LinedList"/>
    <dgm:cxn modelId="{4B2C86E4-DF08-4DFB-80E0-F00B3149EC9E}" type="presParOf" srcId="{E0A9B0D8-9B49-4BE1-88A7-F30C7701200E}" destId="{5220770D-34BE-4FAB-975C-125787E967EB}" srcOrd="8" destOrd="0" presId="urn:microsoft.com/office/officeart/2008/layout/LinedList"/>
    <dgm:cxn modelId="{4D7979EC-3AEB-4201-AC9E-CEF6C8DC6F11}" type="presParOf" srcId="{E0A9B0D8-9B49-4BE1-88A7-F30C7701200E}" destId="{AD64AC6D-4654-46FE-87D1-09DA89F3310A}" srcOrd="9" destOrd="0" presId="urn:microsoft.com/office/officeart/2008/layout/LinedList"/>
    <dgm:cxn modelId="{B688B56C-3272-48CF-9A41-7F9BD994E878}" type="presParOf" srcId="{AD64AC6D-4654-46FE-87D1-09DA89F3310A}" destId="{7B2ED3B4-E0CB-4E41-81B3-A7A413D3F1DD}" srcOrd="0" destOrd="0" presId="urn:microsoft.com/office/officeart/2008/layout/LinedList"/>
    <dgm:cxn modelId="{81A1E8A0-046D-4DC1-8294-50F719D50675}" type="presParOf" srcId="{AD64AC6D-4654-46FE-87D1-09DA89F3310A}" destId="{3167CFAB-BE68-4889-901B-5BE5B6FE78DC}"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47721D4-A044-44B2-A933-3FE21EE01CCF}" type="doc">
      <dgm:prSet loTypeId="urn:microsoft.com/office/officeart/2008/layout/LinedList" loCatId="list" qsTypeId="urn:microsoft.com/office/officeart/2005/8/quickstyle/simple4" qsCatId="simple" csTypeId="urn:microsoft.com/office/officeart/2005/8/colors/colorful5" csCatId="colorful" phldr="1"/>
      <dgm:spPr/>
      <dgm:t>
        <a:bodyPr/>
        <a:lstStyle/>
        <a:p>
          <a:endParaRPr lang="en-US"/>
        </a:p>
      </dgm:t>
    </dgm:pt>
    <dgm:pt modelId="{46656922-92BF-4599-8176-0E1D12D83D0E}">
      <dgm:prSet/>
      <dgm:spPr/>
      <dgm:t>
        <a:bodyPr/>
        <a:lstStyle/>
        <a:p>
          <a:r>
            <a:rPr lang="en-US" b="0" i="0" dirty="0"/>
            <a:t>Host Homes provide a safe, temporary, home-like environment for LGBTQ youth who are experiencing or at-risk of entering homelessness.</a:t>
          </a:r>
          <a:endParaRPr lang="en-US" dirty="0"/>
        </a:p>
      </dgm:t>
    </dgm:pt>
    <dgm:pt modelId="{9B4931E0-9D8D-45C7-B5CA-58367F335F38}" type="parTrans" cxnId="{0E0A5320-D1A7-4710-8D5F-C384A09CC025}">
      <dgm:prSet/>
      <dgm:spPr/>
      <dgm:t>
        <a:bodyPr/>
        <a:lstStyle/>
        <a:p>
          <a:endParaRPr lang="en-US"/>
        </a:p>
      </dgm:t>
    </dgm:pt>
    <dgm:pt modelId="{1BEBBF1F-F4DE-48A0-9481-A99D290DCE91}" type="sibTrans" cxnId="{0E0A5320-D1A7-4710-8D5F-C384A09CC025}">
      <dgm:prSet/>
      <dgm:spPr/>
      <dgm:t>
        <a:bodyPr/>
        <a:lstStyle/>
        <a:p>
          <a:endParaRPr lang="en-US"/>
        </a:p>
      </dgm:t>
    </dgm:pt>
    <dgm:pt modelId="{31FE135B-414C-4145-8F0F-D110E441EDE7}">
      <dgm:prSet/>
      <dgm:spPr/>
      <dgm:t>
        <a:bodyPr/>
        <a:lstStyle/>
        <a:p>
          <a:r>
            <a:rPr lang="en-US" b="0" i="0" dirty="0"/>
            <a:t>Youth have a private room in the home of approved volunteer hosts while working with our Youth Engagement Specialist to repair relationships with family (however they choose to define this), focus on education or employment goals, and make decisions about housing options.</a:t>
          </a:r>
          <a:endParaRPr lang="en-US" dirty="0"/>
        </a:p>
      </dgm:t>
    </dgm:pt>
    <dgm:pt modelId="{2D9A2449-7402-44E9-AF5F-D21352C65EF1}" type="parTrans" cxnId="{7A688DA9-D6E6-4FE5-A680-DBCA85ABDEAD}">
      <dgm:prSet/>
      <dgm:spPr/>
      <dgm:t>
        <a:bodyPr/>
        <a:lstStyle/>
        <a:p>
          <a:endParaRPr lang="en-US"/>
        </a:p>
      </dgm:t>
    </dgm:pt>
    <dgm:pt modelId="{3A35BCE9-E808-43DA-9CC5-DDBD6EF18AD7}" type="sibTrans" cxnId="{7A688DA9-D6E6-4FE5-A680-DBCA85ABDEAD}">
      <dgm:prSet/>
      <dgm:spPr/>
      <dgm:t>
        <a:bodyPr/>
        <a:lstStyle/>
        <a:p>
          <a:endParaRPr lang="en-US"/>
        </a:p>
      </dgm:t>
    </dgm:pt>
    <dgm:pt modelId="{661B80F3-2586-42EC-ABFF-D6FF14476F0F}">
      <dgm:prSet/>
      <dgm:spPr/>
      <dgm:t>
        <a:bodyPr/>
        <a:lstStyle/>
        <a:p>
          <a:r>
            <a:rPr lang="en-US" dirty="0"/>
            <a:t>Based on the national model developed by Point Source Youth (</a:t>
          </a:r>
          <a:r>
            <a:rPr lang="en-US" dirty="0">
              <a:hlinkClick xmlns:r="http://schemas.openxmlformats.org/officeDocument/2006/relationships" r:id="rId1"/>
            </a:rPr>
            <a:t>https://www.pointsourceyouth.org/host-homes</a:t>
          </a:r>
          <a:r>
            <a:rPr lang="en-US" dirty="0"/>
            <a:t>) and funded by the Youth Homelessness Demonstration Program (YHDP)/HUD.</a:t>
          </a:r>
        </a:p>
      </dgm:t>
    </dgm:pt>
    <dgm:pt modelId="{251539CD-EE65-4AE4-ABF7-55A34B5E3AE0}" type="parTrans" cxnId="{43B6CB0E-DAD4-495E-BB15-CA7365F88D19}">
      <dgm:prSet/>
      <dgm:spPr/>
      <dgm:t>
        <a:bodyPr/>
        <a:lstStyle/>
        <a:p>
          <a:endParaRPr lang="en-US"/>
        </a:p>
      </dgm:t>
    </dgm:pt>
    <dgm:pt modelId="{092E4458-122D-4DD6-815B-7F32037856FF}" type="sibTrans" cxnId="{43B6CB0E-DAD4-495E-BB15-CA7365F88D19}">
      <dgm:prSet/>
      <dgm:spPr/>
      <dgm:t>
        <a:bodyPr/>
        <a:lstStyle/>
        <a:p>
          <a:endParaRPr lang="en-US"/>
        </a:p>
      </dgm:t>
    </dgm:pt>
    <dgm:pt modelId="{A16A6C81-C5F0-4EAB-B537-33994386C390}">
      <dgm:prSet/>
      <dgm:spPr/>
      <dgm:t>
        <a:bodyPr/>
        <a:lstStyle/>
        <a:p>
          <a:r>
            <a:rPr lang="en-US" dirty="0"/>
            <a:t>Youth Choice / Youth Voice: LGBTQ youth choose to live with hosts, who are vetted and trained individuals and families in our community (currently limited to Indianapolis/Marion County).</a:t>
          </a:r>
        </a:p>
      </dgm:t>
    </dgm:pt>
    <dgm:pt modelId="{A17BEA86-86FD-4310-836F-7F8BFB528C34}" type="parTrans" cxnId="{99AFA7F3-5EE7-45AF-9F64-FC795394D6CF}">
      <dgm:prSet/>
      <dgm:spPr/>
      <dgm:t>
        <a:bodyPr/>
        <a:lstStyle/>
        <a:p>
          <a:endParaRPr lang="en-US"/>
        </a:p>
      </dgm:t>
    </dgm:pt>
    <dgm:pt modelId="{EC70CC66-51EE-4C7E-A618-5CFD5AA9C4D3}" type="sibTrans" cxnId="{99AFA7F3-5EE7-45AF-9F64-FC795394D6CF}">
      <dgm:prSet/>
      <dgm:spPr/>
      <dgm:t>
        <a:bodyPr/>
        <a:lstStyle/>
        <a:p>
          <a:endParaRPr lang="en-US"/>
        </a:p>
      </dgm:t>
    </dgm:pt>
    <dgm:pt modelId="{CFA2767C-618E-4BF6-96C3-817C80ED4BD1}">
      <dgm:prSet/>
      <dgm:spPr/>
      <dgm:t>
        <a:bodyPr/>
        <a:lstStyle/>
        <a:p>
          <a:r>
            <a:rPr lang="en-US" dirty="0"/>
            <a:t>Short-term housing (approx. 6 months) created for LGBTQ young adults ages 16-24.</a:t>
          </a:r>
        </a:p>
      </dgm:t>
    </dgm:pt>
    <dgm:pt modelId="{0EC5E0F7-296C-405B-912F-9EA552302760}" type="parTrans" cxnId="{10AC1CEE-64F8-4C50-858F-981C473F4307}">
      <dgm:prSet/>
      <dgm:spPr/>
      <dgm:t>
        <a:bodyPr/>
        <a:lstStyle/>
        <a:p>
          <a:endParaRPr lang="en-US"/>
        </a:p>
      </dgm:t>
    </dgm:pt>
    <dgm:pt modelId="{16241BBA-4046-438F-AC48-92444E46BFE2}" type="sibTrans" cxnId="{10AC1CEE-64F8-4C50-858F-981C473F4307}">
      <dgm:prSet/>
      <dgm:spPr/>
      <dgm:t>
        <a:bodyPr/>
        <a:lstStyle/>
        <a:p>
          <a:endParaRPr lang="en-US"/>
        </a:p>
      </dgm:t>
    </dgm:pt>
    <dgm:pt modelId="{E0A9B0D8-9B49-4BE1-88A7-F30C7701200E}" type="pres">
      <dgm:prSet presAssocID="{447721D4-A044-44B2-A933-3FE21EE01CCF}" presName="vert0" presStyleCnt="0">
        <dgm:presLayoutVars>
          <dgm:dir/>
          <dgm:animOne val="branch"/>
          <dgm:animLvl val="lvl"/>
        </dgm:presLayoutVars>
      </dgm:prSet>
      <dgm:spPr/>
    </dgm:pt>
    <dgm:pt modelId="{9F0974AF-AB98-4D2A-B55F-ED869B722377}" type="pres">
      <dgm:prSet presAssocID="{CFA2767C-618E-4BF6-96C3-817C80ED4BD1}" presName="thickLine" presStyleLbl="alignNode1" presStyleIdx="0" presStyleCnt="5"/>
      <dgm:spPr/>
    </dgm:pt>
    <dgm:pt modelId="{C5D9E523-2D95-4BE7-A898-182E701E835B}" type="pres">
      <dgm:prSet presAssocID="{CFA2767C-618E-4BF6-96C3-817C80ED4BD1}" presName="horz1" presStyleCnt="0"/>
      <dgm:spPr/>
    </dgm:pt>
    <dgm:pt modelId="{A248536A-FDE8-4AC0-A7F8-91E7F1B558E3}" type="pres">
      <dgm:prSet presAssocID="{CFA2767C-618E-4BF6-96C3-817C80ED4BD1}" presName="tx1" presStyleLbl="revTx" presStyleIdx="0" presStyleCnt="5"/>
      <dgm:spPr/>
    </dgm:pt>
    <dgm:pt modelId="{28D97A0E-0AA4-4E1E-8F9B-1CFCDF02D76D}" type="pres">
      <dgm:prSet presAssocID="{CFA2767C-618E-4BF6-96C3-817C80ED4BD1}" presName="vert1" presStyleCnt="0"/>
      <dgm:spPr/>
    </dgm:pt>
    <dgm:pt modelId="{D7726E4A-28A3-43CF-9E4A-B1A10852B30A}" type="pres">
      <dgm:prSet presAssocID="{46656922-92BF-4599-8176-0E1D12D83D0E}" presName="thickLine" presStyleLbl="alignNode1" presStyleIdx="1" presStyleCnt="5"/>
      <dgm:spPr/>
    </dgm:pt>
    <dgm:pt modelId="{C6364E49-A2CC-4D6C-8232-BBD7F16D242C}" type="pres">
      <dgm:prSet presAssocID="{46656922-92BF-4599-8176-0E1D12D83D0E}" presName="horz1" presStyleCnt="0"/>
      <dgm:spPr/>
    </dgm:pt>
    <dgm:pt modelId="{226CC2E8-D377-4ED4-8B1D-7FC50A29064D}" type="pres">
      <dgm:prSet presAssocID="{46656922-92BF-4599-8176-0E1D12D83D0E}" presName="tx1" presStyleLbl="revTx" presStyleIdx="1" presStyleCnt="5"/>
      <dgm:spPr/>
    </dgm:pt>
    <dgm:pt modelId="{C04E5450-6EB0-4BB1-B6D0-F2AD73FC704C}" type="pres">
      <dgm:prSet presAssocID="{46656922-92BF-4599-8176-0E1D12D83D0E}" presName="vert1" presStyleCnt="0"/>
      <dgm:spPr/>
    </dgm:pt>
    <dgm:pt modelId="{F9411463-F83F-4208-AE32-193F94B09166}" type="pres">
      <dgm:prSet presAssocID="{31FE135B-414C-4145-8F0F-D110E441EDE7}" presName="thickLine" presStyleLbl="alignNode1" presStyleIdx="2" presStyleCnt="5"/>
      <dgm:spPr/>
    </dgm:pt>
    <dgm:pt modelId="{EC89972E-C6B3-4891-ABBC-7C5B5445EBF8}" type="pres">
      <dgm:prSet presAssocID="{31FE135B-414C-4145-8F0F-D110E441EDE7}" presName="horz1" presStyleCnt="0"/>
      <dgm:spPr/>
    </dgm:pt>
    <dgm:pt modelId="{FA74C877-0242-4D68-98C1-412922D5BF39}" type="pres">
      <dgm:prSet presAssocID="{31FE135B-414C-4145-8F0F-D110E441EDE7}" presName="tx1" presStyleLbl="revTx" presStyleIdx="2" presStyleCnt="5"/>
      <dgm:spPr/>
    </dgm:pt>
    <dgm:pt modelId="{79E49491-E904-4010-86E8-58B115748FCB}" type="pres">
      <dgm:prSet presAssocID="{31FE135B-414C-4145-8F0F-D110E441EDE7}" presName="vert1" presStyleCnt="0"/>
      <dgm:spPr/>
    </dgm:pt>
    <dgm:pt modelId="{41466A83-7B80-47C8-9C05-30C2D1EEA8FD}" type="pres">
      <dgm:prSet presAssocID="{A16A6C81-C5F0-4EAB-B537-33994386C390}" presName="thickLine" presStyleLbl="alignNode1" presStyleIdx="3" presStyleCnt="5"/>
      <dgm:spPr/>
    </dgm:pt>
    <dgm:pt modelId="{867BADE4-8C91-430D-B431-9BE548992298}" type="pres">
      <dgm:prSet presAssocID="{A16A6C81-C5F0-4EAB-B537-33994386C390}" presName="horz1" presStyleCnt="0"/>
      <dgm:spPr/>
    </dgm:pt>
    <dgm:pt modelId="{E7218482-D4B4-4FA8-9FF5-E025DB199885}" type="pres">
      <dgm:prSet presAssocID="{A16A6C81-C5F0-4EAB-B537-33994386C390}" presName="tx1" presStyleLbl="revTx" presStyleIdx="3" presStyleCnt="5"/>
      <dgm:spPr/>
    </dgm:pt>
    <dgm:pt modelId="{E9761B50-9B38-4D1E-969D-CFEC016024CB}" type="pres">
      <dgm:prSet presAssocID="{A16A6C81-C5F0-4EAB-B537-33994386C390}" presName="vert1" presStyleCnt="0"/>
      <dgm:spPr/>
    </dgm:pt>
    <dgm:pt modelId="{5220770D-34BE-4FAB-975C-125787E967EB}" type="pres">
      <dgm:prSet presAssocID="{661B80F3-2586-42EC-ABFF-D6FF14476F0F}" presName="thickLine" presStyleLbl="alignNode1" presStyleIdx="4" presStyleCnt="5"/>
      <dgm:spPr/>
    </dgm:pt>
    <dgm:pt modelId="{AD64AC6D-4654-46FE-87D1-09DA89F3310A}" type="pres">
      <dgm:prSet presAssocID="{661B80F3-2586-42EC-ABFF-D6FF14476F0F}" presName="horz1" presStyleCnt="0"/>
      <dgm:spPr/>
    </dgm:pt>
    <dgm:pt modelId="{7B2ED3B4-E0CB-4E41-81B3-A7A413D3F1DD}" type="pres">
      <dgm:prSet presAssocID="{661B80F3-2586-42EC-ABFF-D6FF14476F0F}" presName="tx1" presStyleLbl="revTx" presStyleIdx="4" presStyleCnt="5"/>
      <dgm:spPr/>
    </dgm:pt>
    <dgm:pt modelId="{3167CFAB-BE68-4889-901B-5BE5B6FE78DC}" type="pres">
      <dgm:prSet presAssocID="{661B80F3-2586-42EC-ABFF-D6FF14476F0F}" presName="vert1" presStyleCnt="0"/>
      <dgm:spPr/>
    </dgm:pt>
  </dgm:ptLst>
  <dgm:cxnLst>
    <dgm:cxn modelId="{43B6CB0E-DAD4-495E-BB15-CA7365F88D19}" srcId="{447721D4-A044-44B2-A933-3FE21EE01CCF}" destId="{661B80F3-2586-42EC-ABFF-D6FF14476F0F}" srcOrd="4" destOrd="0" parTransId="{251539CD-EE65-4AE4-ABF7-55A34B5E3AE0}" sibTransId="{092E4458-122D-4DD6-815B-7F32037856FF}"/>
    <dgm:cxn modelId="{0E0A5320-D1A7-4710-8D5F-C384A09CC025}" srcId="{447721D4-A044-44B2-A933-3FE21EE01CCF}" destId="{46656922-92BF-4599-8176-0E1D12D83D0E}" srcOrd="1" destOrd="0" parTransId="{9B4931E0-9D8D-45C7-B5CA-58367F335F38}" sibTransId="{1BEBBF1F-F4DE-48A0-9481-A99D290DCE91}"/>
    <dgm:cxn modelId="{97CB7421-2919-4B92-B717-DFB52EE8A65D}" type="presOf" srcId="{661B80F3-2586-42EC-ABFF-D6FF14476F0F}" destId="{7B2ED3B4-E0CB-4E41-81B3-A7A413D3F1DD}" srcOrd="0" destOrd="0" presId="urn:microsoft.com/office/officeart/2008/layout/LinedList"/>
    <dgm:cxn modelId="{82C77A23-51F1-408B-ABF7-90C26893F9B0}" type="presOf" srcId="{447721D4-A044-44B2-A933-3FE21EE01CCF}" destId="{E0A9B0D8-9B49-4BE1-88A7-F30C7701200E}" srcOrd="0" destOrd="0" presId="urn:microsoft.com/office/officeart/2008/layout/LinedList"/>
    <dgm:cxn modelId="{A888153D-85C0-4202-812A-A110DA5F70A8}" type="presOf" srcId="{46656922-92BF-4599-8176-0E1D12D83D0E}" destId="{226CC2E8-D377-4ED4-8B1D-7FC50A29064D}" srcOrd="0" destOrd="0" presId="urn:microsoft.com/office/officeart/2008/layout/LinedList"/>
    <dgm:cxn modelId="{47A62E6E-3997-438B-86EA-8FF96075CADC}" type="presOf" srcId="{CFA2767C-618E-4BF6-96C3-817C80ED4BD1}" destId="{A248536A-FDE8-4AC0-A7F8-91E7F1B558E3}" srcOrd="0" destOrd="0" presId="urn:microsoft.com/office/officeart/2008/layout/LinedList"/>
    <dgm:cxn modelId="{7A688DA9-D6E6-4FE5-A680-DBCA85ABDEAD}" srcId="{447721D4-A044-44B2-A933-3FE21EE01CCF}" destId="{31FE135B-414C-4145-8F0F-D110E441EDE7}" srcOrd="2" destOrd="0" parTransId="{2D9A2449-7402-44E9-AF5F-D21352C65EF1}" sibTransId="{3A35BCE9-E808-43DA-9CC5-DDBD6EF18AD7}"/>
    <dgm:cxn modelId="{8B17E7C7-13ED-470D-8D19-957D8D57AC08}" type="presOf" srcId="{31FE135B-414C-4145-8F0F-D110E441EDE7}" destId="{FA74C877-0242-4D68-98C1-412922D5BF39}" srcOrd="0" destOrd="0" presId="urn:microsoft.com/office/officeart/2008/layout/LinedList"/>
    <dgm:cxn modelId="{66B4FFD0-D6CE-4B3C-A693-807D9F80DB3A}" type="presOf" srcId="{A16A6C81-C5F0-4EAB-B537-33994386C390}" destId="{E7218482-D4B4-4FA8-9FF5-E025DB199885}" srcOrd="0" destOrd="0" presId="urn:microsoft.com/office/officeart/2008/layout/LinedList"/>
    <dgm:cxn modelId="{10AC1CEE-64F8-4C50-858F-981C473F4307}" srcId="{447721D4-A044-44B2-A933-3FE21EE01CCF}" destId="{CFA2767C-618E-4BF6-96C3-817C80ED4BD1}" srcOrd="0" destOrd="0" parTransId="{0EC5E0F7-296C-405B-912F-9EA552302760}" sibTransId="{16241BBA-4046-438F-AC48-92444E46BFE2}"/>
    <dgm:cxn modelId="{99AFA7F3-5EE7-45AF-9F64-FC795394D6CF}" srcId="{447721D4-A044-44B2-A933-3FE21EE01CCF}" destId="{A16A6C81-C5F0-4EAB-B537-33994386C390}" srcOrd="3" destOrd="0" parTransId="{A17BEA86-86FD-4310-836F-7F8BFB528C34}" sibTransId="{EC70CC66-51EE-4C7E-A618-5CFD5AA9C4D3}"/>
    <dgm:cxn modelId="{6C486F24-90B3-48A8-882C-CEC0C215C08C}" type="presParOf" srcId="{E0A9B0D8-9B49-4BE1-88A7-F30C7701200E}" destId="{9F0974AF-AB98-4D2A-B55F-ED869B722377}" srcOrd="0" destOrd="0" presId="urn:microsoft.com/office/officeart/2008/layout/LinedList"/>
    <dgm:cxn modelId="{0C9FD2D7-109A-490D-A77E-C7B9AF12B62E}" type="presParOf" srcId="{E0A9B0D8-9B49-4BE1-88A7-F30C7701200E}" destId="{C5D9E523-2D95-4BE7-A898-182E701E835B}" srcOrd="1" destOrd="0" presId="urn:microsoft.com/office/officeart/2008/layout/LinedList"/>
    <dgm:cxn modelId="{C0795984-700C-4E1B-9409-4E17AA3F62AF}" type="presParOf" srcId="{C5D9E523-2D95-4BE7-A898-182E701E835B}" destId="{A248536A-FDE8-4AC0-A7F8-91E7F1B558E3}" srcOrd="0" destOrd="0" presId="urn:microsoft.com/office/officeart/2008/layout/LinedList"/>
    <dgm:cxn modelId="{EEFEAFB2-A376-4B67-90C4-611BF124B95A}" type="presParOf" srcId="{C5D9E523-2D95-4BE7-A898-182E701E835B}" destId="{28D97A0E-0AA4-4E1E-8F9B-1CFCDF02D76D}" srcOrd="1" destOrd="0" presId="urn:microsoft.com/office/officeart/2008/layout/LinedList"/>
    <dgm:cxn modelId="{3681D28B-71EE-49D1-81A3-3D61E5EC077A}" type="presParOf" srcId="{E0A9B0D8-9B49-4BE1-88A7-F30C7701200E}" destId="{D7726E4A-28A3-43CF-9E4A-B1A10852B30A}" srcOrd="2" destOrd="0" presId="urn:microsoft.com/office/officeart/2008/layout/LinedList"/>
    <dgm:cxn modelId="{7C01CEDA-62EF-49DC-86F9-744988783AFA}" type="presParOf" srcId="{E0A9B0D8-9B49-4BE1-88A7-F30C7701200E}" destId="{C6364E49-A2CC-4D6C-8232-BBD7F16D242C}" srcOrd="3" destOrd="0" presId="urn:microsoft.com/office/officeart/2008/layout/LinedList"/>
    <dgm:cxn modelId="{6C427F63-DC4E-44DA-AB3E-6CA5878F23FD}" type="presParOf" srcId="{C6364E49-A2CC-4D6C-8232-BBD7F16D242C}" destId="{226CC2E8-D377-4ED4-8B1D-7FC50A29064D}" srcOrd="0" destOrd="0" presId="urn:microsoft.com/office/officeart/2008/layout/LinedList"/>
    <dgm:cxn modelId="{2AE43F39-4FE5-4065-8FC0-857A3CF6F74B}" type="presParOf" srcId="{C6364E49-A2CC-4D6C-8232-BBD7F16D242C}" destId="{C04E5450-6EB0-4BB1-B6D0-F2AD73FC704C}" srcOrd="1" destOrd="0" presId="urn:microsoft.com/office/officeart/2008/layout/LinedList"/>
    <dgm:cxn modelId="{32AEE7BC-2B86-485B-8564-AD8D64CFC6A0}" type="presParOf" srcId="{E0A9B0D8-9B49-4BE1-88A7-F30C7701200E}" destId="{F9411463-F83F-4208-AE32-193F94B09166}" srcOrd="4" destOrd="0" presId="urn:microsoft.com/office/officeart/2008/layout/LinedList"/>
    <dgm:cxn modelId="{EA94BBBE-5BE9-4680-BF89-468669EE2C7C}" type="presParOf" srcId="{E0A9B0D8-9B49-4BE1-88A7-F30C7701200E}" destId="{EC89972E-C6B3-4891-ABBC-7C5B5445EBF8}" srcOrd="5" destOrd="0" presId="urn:microsoft.com/office/officeart/2008/layout/LinedList"/>
    <dgm:cxn modelId="{D621B4E5-BEFE-4E91-99F6-837469A1972D}" type="presParOf" srcId="{EC89972E-C6B3-4891-ABBC-7C5B5445EBF8}" destId="{FA74C877-0242-4D68-98C1-412922D5BF39}" srcOrd="0" destOrd="0" presId="urn:microsoft.com/office/officeart/2008/layout/LinedList"/>
    <dgm:cxn modelId="{9AE095F6-4BBC-4331-B831-50C1EDBA9CA0}" type="presParOf" srcId="{EC89972E-C6B3-4891-ABBC-7C5B5445EBF8}" destId="{79E49491-E904-4010-86E8-58B115748FCB}" srcOrd="1" destOrd="0" presId="urn:microsoft.com/office/officeart/2008/layout/LinedList"/>
    <dgm:cxn modelId="{0509A6B4-96BC-4CF0-80F0-8234D103684D}" type="presParOf" srcId="{E0A9B0D8-9B49-4BE1-88A7-F30C7701200E}" destId="{41466A83-7B80-47C8-9C05-30C2D1EEA8FD}" srcOrd="6" destOrd="0" presId="urn:microsoft.com/office/officeart/2008/layout/LinedList"/>
    <dgm:cxn modelId="{C4CF4502-B5DA-4DF5-BC28-991033C600F9}" type="presParOf" srcId="{E0A9B0D8-9B49-4BE1-88A7-F30C7701200E}" destId="{867BADE4-8C91-430D-B431-9BE548992298}" srcOrd="7" destOrd="0" presId="urn:microsoft.com/office/officeart/2008/layout/LinedList"/>
    <dgm:cxn modelId="{2EA05458-2F4A-422F-9B59-09A49759FAFE}" type="presParOf" srcId="{867BADE4-8C91-430D-B431-9BE548992298}" destId="{E7218482-D4B4-4FA8-9FF5-E025DB199885}" srcOrd="0" destOrd="0" presId="urn:microsoft.com/office/officeart/2008/layout/LinedList"/>
    <dgm:cxn modelId="{ABCECE70-4ED9-4C8E-8CC1-448F80B32946}" type="presParOf" srcId="{867BADE4-8C91-430D-B431-9BE548992298}" destId="{E9761B50-9B38-4D1E-969D-CFEC016024CB}" srcOrd="1" destOrd="0" presId="urn:microsoft.com/office/officeart/2008/layout/LinedList"/>
    <dgm:cxn modelId="{4B2C86E4-DF08-4DFB-80E0-F00B3149EC9E}" type="presParOf" srcId="{E0A9B0D8-9B49-4BE1-88A7-F30C7701200E}" destId="{5220770D-34BE-4FAB-975C-125787E967EB}" srcOrd="8" destOrd="0" presId="urn:microsoft.com/office/officeart/2008/layout/LinedList"/>
    <dgm:cxn modelId="{4D7979EC-3AEB-4201-AC9E-CEF6C8DC6F11}" type="presParOf" srcId="{E0A9B0D8-9B49-4BE1-88A7-F30C7701200E}" destId="{AD64AC6D-4654-46FE-87D1-09DA89F3310A}" srcOrd="9" destOrd="0" presId="urn:microsoft.com/office/officeart/2008/layout/LinedList"/>
    <dgm:cxn modelId="{B688B56C-3272-48CF-9A41-7F9BD994E878}" type="presParOf" srcId="{AD64AC6D-4654-46FE-87D1-09DA89F3310A}" destId="{7B2ED3B4-E0CB-4E41-81B3-A7A413D3F1DD}" srcOrd="0" destOrd="0" presId="urn:microsoft.com/office/officeart/2008/layout/LinedList"/>
    <dgm:cxn modelId="{81A1E8A0-046D-4DC1-8294-50F719D50675}" type="presParOf" srcId="{AD64AC6D-4654-46FE-87D1-09DA89F3310A}" destId="{3167CFAB-BE68-4889-901B-5BE5B6FE78DC}"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E156085-52BE-46D8-BF21-A424EF80509E}" type="doc">
      <dgm:prSet loTypeId="urn:microsoft.com/office/officeart/2005/8/layout/hierarchy1" loCatId="hierarchy" qsTypeId="urn:microsoft.com/office/officeart/2005/8/quickstyle/simple4" qsCatId="simple" csTypeId="urn:microsoft.com/office/officeart/2005/8/colors/accent2_2" csCatId="accent2" phldr="1"/>
      <dgm:spPr/>
      <dgm:t>
        <a:bodyPr/>
        <a:lstStyle/>
        <a:p>
          <a:endParaRPr lang="en-US"/>
        </a:p>
      </dgm:t>
    </dgm:pt>
    <dgm:pt modelId="{3ABF83EF-E9E9-407F-A9BC-1E4D030C1F78}">
      <dgm:prSet/>
      <dgm:spPr/>
      <dgm:t>
        <a:bodyPr/>
        <a:lstStyle/>
        <a:p>
          <a:r>
            <a:rPr lang="en-US" dirty="0"/>
            <a:t>Department of Child Services (DCS) Older Youth Initiatives Division</a:t>
          </a:r>
        </a:p>
      </dgm:t>
    </dgm:pt>
    <dgm:pt modelId="{FC886410-51DC-4FDA-A8FF-4D1469D64899}" type="parTrans" cxnId="{FC5F447C-85BD-4CD0-8F81-A22EF854E003}">
      <dgm:prSet/>
      <dgm:spPr/>
      <dgm:t>
        <a:bodyPr/>
        <a:lstStyle/>
        <a:p>
          <a:endParaRPr lang="en-US"/>
        </a:p>
      </dgm:t>
    </dgm:pt>
    <dgm:pt modelId="{B32C88FE-192A-4F2E-9061-1D20F4C7DF2C}" type="sibTrans" cxnId="{FC5F447C-85BD-4CD0-8F81-A22EF854E003}">
      <dgm:prSet/>
      <dgm:spPr/>
      <dgm:t>
        <a:bodyPr/>
        <a:lstStyle/>
        <a:p>
          <a:endParaRPr lang="en-US"/>
        </a:p>
      </dgm:t>
    </dgm:pt>
    <dgm:pt modelId="{795565B0-738D-4199-9413-4C9ED169438F}">
      <dgm:prSet/>
      <dgm:spPr/>
      <dgm:t>
        <a:bodyPr/>
        <a:lstStyle/>
        <a:p>
          <a:r>
            <a:rPr lang="en-US" dirty="0"/>
            <a:t>Self-Referral</a:t>
          </a:r>
        </a:p>
      </dgm:t>
    </dgm:pt>
    <dgm:pt modelId="{A80ECF5D-AC77-4782-BA90-BED1471035E7}" type="parTrans" cxnId="{19E9F71B-2F0F-4685-A72A-EEB1971A1593}">
      <dgm:prSet/>
      <dgm:spPr/>
      <dgm:t>
        <a:bodyPr/>
        <a:lstStyle/>
        <a:p>
          <a:endParaRPr lang="en-US"/>
        </a:p>
      </dgm:t>
    </dgm:pt>
    <dgm:pt modelId="{57B9628D-01D5-49F6-9BE5-26A2721C30D5}" type="sibTrans" cxnId="{19E9F71B-2F0F-4685-A72A-EEB1971A1593}">
      <dgm:prSet/>
      <dgm:spPr/>
      <dgm:t>
        <a:bodyPr/>
        <a:lstStyle/>
        <a:p>
          <a:endParaRPr lang="en-US"/>
        </a:p>
      </dgm:t>
    </dgm:pt>
    <dgm:pt modelId="{FD1D5C59-BE84-4BAA-89C7-FA5440D243A9}">
      <dgm:prSet/>
      <dgm:spPr/>
      <dgm:t>
        <a:bodyPr/>
        <a:lstStyle/>
        <a:p>
          <a:r>
            <a:rPr lang="en-US" dirty="0" err="1"/>
            <a:t>YouthLink</a:t>
          </a:r>
          <a:r>
            <a:rPr lang="en-US" dirty="0"/>
            <a:t> – Indianapolis’ Continuum of Care</a:t>
          </a:r>
        </a:p>
      </dgm:t>
    </dgm:pt>
    <dgm:pt modelId="{37C1B90D-C624-485F-8EB8-EBFAED726F0E}" type="parTrans" cxnId="{AD963ABB-2D3C-4E63-8FA5-6D787B105042}">
      <dgm:prSet/>
      <dgm:spPr/>
      <dgm:t>
        <a:bodyPr/>
        <a:lstStyle/>
        <a:p>
          <a:endParaRPr lang="en-US"/>
        </a:p>
      </dgm:t>
    </dgm:pt>
    <dgm:pt modelId="{72BEF297-2F05-48EE-A74D-1B68A1286657}" type="sibTrans" cxnId="{AD963ABB-2D3C-4E63-8FA5-6D787B105042}">
      <dgm:prSet/>
      <dgm:spPr/>
      <dgm:t>
        <a:bodyPr/>
        <a:lstStyle/>
        <a:p>
          <a:endParaRPr lang="en-US"/>
        </a:p>
      </dgm:t>
    </dgm:pt>
    <dgm:pt modelId="{9FD78992-D735-41BB-A7BA-B39222D51643}" type="pres">
      <dgm:prSet presAssocID="{EE156085-52BE-46D8-BF21-A424EF80509E}" presName="hierChild1" presStyleCnt="0">
        <dgm:presLayoutVars>
          <dgm:chPref val="1"/>
          <dgm:dir/>
          <dgm:animOne val="branch"/>
          <dgm:animLvl val="lvl"/>
          <dgm:resizeHandles/>
        </dgm:presLayoutVars>
      </dgm:prSet>
      <dgm:spPr/>
    </dgm:pt>
    <dgm:pt modelId="{EE5BFE63-0F27-416B-8CE9-5B0C42E2C570}" type="pres">
      <dgm:prSet presAssocID="{3ABF83EF-E9E9-407F-A9BC-1E4D030C1F78}" presName="hierRoot1" presStyleCnt="0"/>
      <dgm:spPr/>
    </dgm:pt>
    <dgm:pt modelId="{9F88A30B-F1F8-43D5-90F3-AD74848D40C6}" type="pres">
      <dgm:prSet presAssocID="{3ABF83EF-E9E9-407F-A9BC-1E4D030C1F78}" presName="composite" presStyleCnt="0"/>
      <dgm:spPr/>
    </dgm:pt>
    <dgm:pt modelId="{91C584E0-B1A8-4C5B-8512-80C66B71293B}" type="pres">
      <dgm:prSet presAssocID="{3ABF83EF-E9E9-407F-A9BC-1E4D030C1F78}" presName="background" presStyleLbl="node0" presStyleIdx="0" presStyleCnt="3"/>
      <dgm:spPr>
        <a:solidFill>
          <a:schemeClr val="accent6">
            <a:lumMod val="50000"/>
          </a:schemeClr>
        </a:solidFill>
      </dgm:spPr>
    </dgm:pt>
    <dgm:pt modelId="{4262E44D-6A1F-46DD-9778-8E25A1E79F92}" type="pres">
      <dgm:prSet presAssocID="{3ABF83EF-E9E9-407F-A9BC-1E4D030C1F78}" presName="text" presStyleLbl="fgAcc0" presStyleIdx="0" presStyleCnt="3" custLinFactX="23134" custLinFactNeighborX="100000" custLinFactNeighborY="-928">
        <dgm:presLayoutVars>
          <dgm:chPref val="3"/>
        </dgm:presLayoutVars>
      </dgm:prSet>
      <dgm:spPr/>
    </dgm:pt>
    <dgm:pt modelId="{80CEFAB7-82E1-49C4-8EDF-9316E2E1C30F}" type="pres">
      <dgm:prSet presAssocID="{3ABF83EF-E9E9-407F-A9BC-1E4D030C1F78}" presName="hierChild2" presStyleCnt="0"/>
      <dgm:spPr/>
    </dgm:pt>
    <dgm:pt modelId="{950CB4F9-79C5-4950-84DE-2DFFEA7890A0}" type="pres">
      <dgm:prSet presAssocID="{795565B0-738D-4199-9413-4C9ED169438F}" presName="hierRoot1" presStyleCnt="0"/>
      <dgm:spPr/>
    </dgm:pt>
    <dgm:pt modelId="{BCFF3BF2-7128-46EB-B9B2-D6D860A27766}" type="pres">
      <dgm:prSet presAssocID="{795565B0-738D-4199-9413-4C9ED169438F}" presName="composite" presStyleCnt="0"/>
      <dgm:spPr/>
    </dgm:pt>
    <dgm:pt modelId="{E7CEE212-851F-4B4D-A846-55B62B43F0C6}" type="pres">
      <dgm:prSet presAssocID="{795565B0-738D-4199-9413-4C9ED169438F}" presName="background" presStyleLbl="node0" presStyleIdx="1" presStyleCnt="3"/>
      <dgm:spPr/>
    </dgm:pt>
    <dgm:pt modelId="{DA8B7791-E34F-462E-BE9D-4715499E1AC7}" type="pres">
      <dgm:prSet presAssocID="{795565B0-738D-4199-9413-4C9ED169438F}" presName="text" presStyleLbl="fgAcc0" presStyleIdx="1" presStyleCnt="3" custLinFactX="-23134" custLinFactNeighborX="-100000" custLinFactNeighborY="187">
        <dgm:presLayoutVars>
          <dgm:chPref val="3"/>
        </dgm:presLayoutVars>
      </dgm:prSet>
      <dgm:spPr/>
    </dgm:pt>
    <dgm:pt modelId="{46CB2540-B1EF-4E83-B564-2D0B7E01C767}" type="pres">
      <dgm:prSet presAssocID="{795565B0-738D-4199-9413-4C9ED169438F}" presName="hierChild2" presStyleCnt="0"/>
      <dgm:spPr/>
    </dgm:pt>
    <dgm:pt modelId="{C4B37E10-D95B-4DEF-A9FB-A5942F95F507}" type="pres">
      <dgm:prSet presAssocID="{FD1D5C59-BE84-4BAA-89C7-FA5440D243A9}" presName="hierRoot1" presStyleCnt="0"/>
      <dgm:spPr/>
    </dgm:pt>
    <dgm:pt modelId="{7A11B603-9BEF-4FA0-864F-5603C309F3F2}" type="pres">
      <dgm:prSet presAssocID="{FD1D5C59-BE84-4BAA-89C7-FA5440D243A9}" presName="composite" presStyleCnt="0"/>
      <dgm:spPr/>
    </dgm:pt>
    <dgm:pt modelId="{DAC1BC34-A4A5-4807-B1FF-659DA06E8055}" type="pres">
      <dgm:prSet presAssocID="{FD1D5C59-BE84-4BAA-89C7-FA5440D243A9}" presName="background" presStyleLbl="node0" presStyleIdx="2" presStyleCnt="3"/>
      <dgm:spPr>
        <a:solidFill>
          <a:srgbClr val="7030A0"/>
        </a:solidFill>
      </dgm:spPr>
    </dgm:pt>
    <dgm:pt modelId="{8C0D0769-9C0F-460B-9E16-B44AD936FCB3}" type="pres">
      <dgm:prSet presAssocID="{FD1D5C59-BE84-4BAA-89C7-FA5440D243A9}" presName="text" presStyleLbl="fgAcc0" presStyleIdx="2" presStyleCnt="3">
        <dgm:presLayoutVars>
          <dgm:chPref val="3"/>
        </dgm:presLayoutVars>
      </dgm:prSet>
      <dgm:spPr/>
    </dgm:pt>
    <dgm:pt modelId="{1AF38973-F287-46E4-91C9-83DF1A38DE20}" type="pres">
      <dgm:prSet presAssocID="{FD1D5C59-BE84-4BAA-89C7-FA5440D243A9}" presName="hierChild2" presStyleCnt="0"/>
      <dgm:spPr/>
    </dgm:pt>
  </dgm:ptLst>
  <dgm:cxnLst>
    <dgm:cxn modelId="{19E9F71B-2F0F-4685-A72A-EEB1971A1593}" srcId="{EE156085-52BE-46D8-BF21-A424EF80509E}" destId="{795565B0-738D-4199-9413-4C9ED169438F}" srcOrd="1" destOrd="0" parTransId="{A80ECF5D-AC77-4782-BA90-BED1471035E7}" sibTransId="{57B9628D-01D5-49F6-9BE5-26A2721C30D5}"/>
    <dgm:cxn modelId="{E9841060-8FCB-4CC9-ABF8-D59818274F59}" type="presOf" srcId="{FD1D5C59-BE84-4BAA-89C7-FA5440D243A9}" destId="{8C0D0769-9C0F-460B-9E16-B44AD936FCB3}" srcOrd="0" destOrd="0" presId="urn:microsoft.com/office/officeart/2005/8/layout/hierarchy1"/>
    <dgm:cxn modelId="{6B248C72-7232-4A1B-AE0D-60A671338802}" type="presOf" srcId="{3ABF83EF-E9E9-407F-A9BC-1E4D030C1F78}" destId="{4262E44D-6A1F-46DD-9778-8E25A1E79F92}" srcOrd="0" destOrd="0" presId="urn:microsoft.com/office/officeart/2005/8/layout/hierarchy1"/>
    <dgm:cxn modelId="{FC5F447C-85BD-4CD0-8F81-A22EF854E003}" srcId="{EE156085-52BE-46D8-BF21-A424EF80509E}" destId="{3ABF83EF-E9E9-407F-A9BC-1E4D030C1F78}" srcOrd="0" destOrd="0" parTransId="{FC886410-51DC-4FDA-A8FF-4D1469D64899}" sibTransId="{B32C88FE-192A-4F2E-9061-1D20F4C7DF2C}"/>
    <dgm:cxn modelId="{81CFB3B8-8B65-4516-9EC0-4D14AE541350}" type="presOf" srcId="{795565B0-738D-4199-9413-4C9ED169438F}" destId="{DA8B7791-E34F-462E-BE9D-4715499E1AC7}" srcOrd="0" destOrd="0" presId="urn:microsoft.com/office/officeart/2005/8/layout/hierarchy1"/>
    <dgm:cxn modelId="{AD963ABB-2D3C-4E63-8FA5-6D787B105042}" srcId="{EE156085-52BE-46D8-BF21-A424EF80509E}" destId="{FD1D5C59-BE84-4BAA-89C7-FA5440D243A9}" srcOrd="2" destOrd="0" parTransId="{37C1B90D-C624-485F-8EB8-EBFAED726F0E}" sibTransId="{72BEF297-2F05-48EE-A74D-1B68A1286657}"/>
    <dgm:cxn modelId="{4EB80FD8-7B4B-423A-BBE8-E323A35F485E}" type="presOf" srcId="{EE156085-52BE-46D8-BF21-A424EF80509E}" destId="{9FD78992-D735-41BB-A7BA-B39222D51643}" srcOrd="0" destOrd="0" presId="urn:microsoft.com/office/officeart/2005/8/layout/hierarchy1"/>
    <dgm:cxn modelId="{AD075F69-6CEB-4F8D-84FD-523074EF6F04}" type="presParOf" srcId="{9FD78992-D735-41BB-A7BA-B39222D51643}" destId="{EE5BFE63-0F27-416B-8CE9-5B0C42E2C570}" srcOrd="0" destOrd="0" presId="urn:microsoft.com/office/officeart/2005/8/layout/hierarchy1"/>
    <dgm:cxn modelId="{D6DD3430-1D75-44B0-B235-D6DD85FB7A1E}" type="presParOf" srcId="{EE5BFE63-0F27-416B-8CE9-5B0C42E2C570}" destId="{9F88A30B-F1F8-43D5-90F3-AD74848D40C6}" srcOrd="0" destOrd="0" presId="urn:microsoft.com/office/officeart/2005/8/layout/hierarchy1"/>
    <dgm:cxn modelId="{7FA387E4-1E21-4948-813E-E3EE9EB84C87}" type="presParOf" srcId="{9F88A30B-F1F8-43D5-90F3-AD74848D40C6}" destId="{91C584E0-B1A8-4C5B-8512-80C66B71293B}" srcOrd="0" destOrd="0" presId="urn:microsoft.com/office/officeart/2005/8/layout/hierarchy1"/>
    <dgm:cxn modelId="{66687605-6559-41EF-A819-5DEF2E9B83E5}" type="presParOf" srcId="{9F88A30B-F1F8-43D5-90F3-AD74848D40C6}" destId="{4262E44D-6A1F-46DD-9778-8E25A1E79F92}" srcOrd="1" destOrd="0" presId="urn:microsoft.com/office/officeart/2005/8/layout/hierarchy1"/>
    <dgm:cxn modelId="{51DA8A08-B423-435F-9368-3D8F5ECC8990}" type="presParOf" srcId="{EE5BFE63-0F27-416B-8CE9-5B0C42E2C570}" destId="{80CEFAB7-82E1-49C4-8EDF-9316E2E1C30F}" srcOrd="1" destOrd="0" presId="urn:microsoft.com/office/officeart/2005/8/layout/hierarchy1"/>
    <dgm:cxn modelId="{AA3DD413-E017-4783-AD40-1751AB7BE930}" type="presParOf" srcId="{9FD78992-D735-41BB-A7BA-B39222D51643}" destId="{950CB4F9-79C5-4950-84DE-2DFFEA7890A0}" srcOrd="1" destOrd="0" presId="urn:microsoft.com/office/officeart/2005/8/layout/hierarchy1"/>
    <dgm:cxn modelId="{7B1FD324-FA21-4ED5-8AE0-BB3AA53F1909}" type="presParOf" srcId="{950CB4F9-79C5-4950-84DE-2DFFEA7890A0}" destId="{BCFF3BF2-7128-46EB-B9B2-D6D860A27766}" srcOrd="0" destOrd="0" presId="urn:microsoft.com/office/officeart/2005/8/layout/hierarchy1"/>
    <dgm:cxn modelId="{FC52EDB4-1E50-4376-B98F-8236BE846186}" type="presParOf" srcId="{BCFF3BF2-7128-46EB-B9B2-D6D860A27766}" destId="{E7CEE212-851F-4B4D-A846-55B62B43F0C6}" srcOrd="0" destOrd="0" presId="urn:microsoft.com/office/officeart/2005/8/layout/hierarchy1"/>
    <dgm:cxn modelId="{2C868800-CA5B-4743-996D-4FEB5E78CC5D}" type="presParOf" srcId="{BCFF3BF2-7128-46EB-B9B2-D6D860A27766}" destId="{DA8B7791-E34F-462E-BE9D-4715499E1AC7}" srcOrd="1" destOrd="0" presId="urn:microsoft.com/office/officeart/2005/8/layout/hierarchy1"/>
    <dgm:cxn modelId="{80723AF9-BC5B-4FCD-ADA3-20242CC6935C}" type="presParOf" srcId="{950CB4F9-79C5-4950-84DE-2DFFEA7890A0}" destId="{46CB2540-B1EF-4E83-B564-2D0B7E01C767}" srcOrd="1" destOrd="0" presId="urn:microsoft.com/office/officeart/2005/8/layout/hierarchy1"/>
    <dgm:cxn modelId="{7C00A8F1-41CB-4384-8C0B-7CCAC9463ADA}" type="presParOf" srcId="{9FD78992-D735-41BB-A7BA-B39222D51643}" destId="{C4B37E10-D95B-4DEF-A9FB-A5942F95F507}" srcOrd="2" destOrd="0" presId="urn:microsoft.com/office/officeart/2005/8/layout/hierarchy1"/>
    <dgm:cxn modelId="{5D6D2D26-F5BD-4BCC-A470-BF2CC603D80E}" type="presParOf" srcId="{C4B37E10-D95B-4DEF-A9FB-A5942F95F507}" destId="{7A11B603-9BEF-4FA0-864F-5603C309F3F2}" srcOrd="0" destOrd="0" presId="urn:microsoft.com/office/officeart/2005/8/layout/hierarchy1"/>
    <dgm:cxn modelId="{914D0DDB-81C3-4659-B494-10FCC7808973}" type="presParOf" srcId="{7A11B603-9BEF-4FA0-864F-5603C309F3F2}" destId="{DAC1BC34-A4A5-4807-B1FF-659DA06E8055}" srcOrd="0" destOrd="0" presId="urn:microsoft.com/office/officeart/2005/8/layout/hierarchy1"/>
    <dgm:cxn modelId="{CE7D2A33-FC89-4D46-9122-1B96F9C5B05E}" type="presParOf" srcId="{7A11B603-9BEF-4FA0-864F-5603C309F3F2}" destId="{8C0D0769-9C0F-460B-9E16-B44AD936FCB3}" srcOrd="1" destOrd="0" presId="urn:microsoft.com/office/officeart/2005/8/layout/hierarchy1"/>
    <dgm:cxn modelId="{2F5D9F8C-90B8-434C-9E49-2DB535A9D89B}" type="presParOf" srcId="{C4B37E10-D95B-4DEF-A9FB-A5942F95F507}" destId="{1AF38973-F287-46E4-91C9-83DF1A38DE20}"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4D9FEBF-2079-407D-A3A5-464F2E56BCE5}"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DCDEB34D-0CDB-4C1C-804B-1F4F7323A101}">
      <dgm:prSet/>
      <dgm:spPr/>
      <dgm:t>
        <a:bodyPr/>
        <a:lstStyle/>
        <a:p>
          <a:pPr>
            <a:defRPr cap="all"/>
          </a:pPr>
          <a:r>
            <a:rPr lang="en-US" dirty="0"/>
            <a:t>Youth MAY attend </a:t>
          </a:r>
          <a:br>
            <a:rPr lang="en-US" dirty="0"/>
          </a:br>
          <a:r>
            <a:rPr lang="en-US" dirty="0"/>
            <a:t>school, vocational training OR WORK to achieve their goals.</a:t>
          </a:r>
        </a:p>
      </dgm:t>
    </dgm:pt>
    <dgm:pt modelId="{B712462A-F33E-4DE7-8F39-285CFF4B76BA}" type="parTrans" cxnId="{9ED3C273-3D51-4E50-8B5A-BD0957E2817E}">
      <dgm:prSet/>
      <dgm:spPr/>
      <dgm:t>
        <a:bodyPr/>
        <a:lstStyle/>
        <a:p>
          <a:endParaRPr lang="en-US"/>
        </a:p>
      </dgm:t>
    </dgm:pt>
    <dgm:pt modelId="{A5B5CBB4-5842-4657-9878-1CBAF6AA67D3}" type="sibTrans" cxnId="{9ED3C273-3D51-4E50-8B5A-BD0957E2817E}">
      <dgm:prSet/>
      <dgm:spPr/>
      <dgm:t>
        <a:bodyPr/>
        <a:lstStyle/>
        <a:p>
          <a:endParaRPr lang="en-US"/>
        </a:p>
      </dgm:t>
    </dgm:pt>
    <dgm:pt modelId="{5B1FFB47-3898-4852-8E18-AD86C2EF916E}">
      <dgm:prSet/>
      <dgm:spPr/>
      <dgm:t>
        <a:bodyPr/>
        <a:lstStyle/>
        <a:p>
          <a:pPr>
            <a:defRPr cap="all"/>
          </a:pPr>
          <a:r>
            <a:rPr lang="en-US" dirty="0"/>
            <a:t>programming and activities WILL BE PROVIDED</a:t>
          </a:r>
          <a:br>
            <a:rPr lang="en-US" dirty="0"/>
          </a:br>
          <a:r>
            <a:rPr lang="en-US" dirty="0"/>
            <a:t>BY TRINITY HAVEN and</a:t>
          </a:r>
          <a:br>
            <a:rPr lang="en-US" dirty="0"/>
          </a:br>
          <a:r>
            <a:rPr lang="en-US" dirty="0"/>
            <a:t>partner AGENCIES.</a:t>
          </a:r>
        </a:p>
      </dgm:t>
    </dgm:pt>
    <dgm:pt modelId="{4913A3EB-DE90-4510-B9CE-EF3D4133E6B0}" type="parTrans" cxnId="{52D48B43-860C-4F83-9157-0DF27B924BA1}">
      <dgm:prSet/>
      <dgm:spPr/>
      <dgm:t>
        <a:bodyPr/>
        <a:lstStyle/>
        <a:p>
          <a:endParaRPr lang="en-US"/>
        </a:p>
      </dgm:t>
    </dgm:pt>
    <dgm:pt modelId="{FB27F5C0-EA5C-48A6-9EA3-73498D1CBC93}" type="sibTrans" cxnId="{52D48B43-860C-4F83-9157-0DF27B924BA1}">
      <dgm:prSet/>
      <dgm:spPr/>
      <dgm:t>
        <a:bodyPr/>
        <a:lstStyle/>
        <a:p>
          <a:endParaRPr lang="en-US"/>
        </a:p>
      </dgm:t>
    </dgm:pt>
    <dgm:pt modelId="{8D1848B1-2E05-46E8-A332-B6D1B906FA43}">
      <dgm:prSet/>
      <dgm:spPr/>
      <dgm:t>
        <a:bodyPr/>
        <a:lstStyle/>
        <a:p>
          <a:pPr>
            <a:defRPr cap="all"/>
          </a:pPr>
          <a:r>
            <a:rPr lang="en-US" dirty="0"/>
            <a:t>Together we will CO-CREATE COMMUNITY, ESTABLISH CONNECTIONS, and </a:t>
          </a:r>
          <a:br>
            <a:rPr lang="en-US" dirty="0"/>
          </a:br>
          <a:r>
            <a:rPr lang="en-US" dirty="0"/>
            <a:t>EXPLORE POSSIBILITIES.</a:t>
          </a:r>
        </a:p>
      </dgm:t>
    </dgm:pt>
    <dgm:pt modelId="{6F197F76-871E-4779-82DE-5D8CFEC481AF}" type="parTrans" cxnId="{2BE5AA8F-15A6-4AA3-AD4C-7835C66E04E5}">
      <dgm:prSet/>
      <dgm:spPr/>
      <dgm:t>
        <a:bodyPr/>
        <a:lstStyle/>
        <a:p>
          <a:endParaRPr lang="en-US"/>
        </a:p>
      </dgm:t>
    </dgm:pt>
    <dgm:pt modelId="{D8766083-9C0B-4B1C-9300-A7C1F7D0A076}" type="sibTrans" cxnId="{2BE5AA8F-15A6-4AA3-AD4C-7835C66E04E5}">
      <dgm:prSet/>
      <dgm:spPr/>
      <dgm:t>
        <a:bodyPr/>
        <a:lstStyle/>
        <a:p>
          <a:endParaRPr lang="en-US"/>
        </a:p>
      </dgm:t>
    </dgm:pt>
    <dgm:pt modelId="{075E0DBE-3248-485B-9908-E46977295E86}" type="pres">
      <dgm:prSet presAssocID="{44D9FEBF-2079-407D-A3A5-464F2E56BCE5}" presName="root" presStyleCnt="0">
        <dgm:presLayoutVars>
          <dgm:dir/>
          <dgm:resizeHandles val="exact"/>
        </dgm:presLayoutVars>
      </dgm:prSet>
      <dgm:spPr/>
    </dgm:pt>
    <dgm:pt modelId="{F0175376-F9A5-4938-974D-5BC7723F0182}" type="pres">
      <dgm:prSet presAssocID="{DCDEB34D-0CDB-4C1C-804B-1F4F7323A101}" presName="compNode" presStyleCnt="0"/>
      <dgm:spPr/>
    </dgm:pt>
    <dgm:pt modelId="{3503B4EA-A8EE-4E3F-9BAE-2E2B1AD2B4DD}" type="pres">
      <dgm:prSet presAssocID="{DCDEB34D-0CDB-4C1C-804B-1F4F7323A101}" presName="iconBgRect" presStyleLbl="bgShp" presStyleIdx="0" presStyleCnt="3"/>
      <dgm:spPr/>
    </dgm:pt>
    <dgm:pt modelId="{A8D59826-D952-44CD-9A61-83EDEFE9EDC6}" type="pres">
      <dgm:prSet presAssocID="{DCDEB34D-0CDB-4C1C-804B-1F4F7323A101}"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assroom"/>
        </a:ext>
      </dgm:extLst>
    </dgm:pt>
    <dgm:pt modelId="{A62A0DA4-C0CC-4328-A4F1-8A058889A93E}" type="pres">
      <dgm:prSet presAssocID="{DCDEB34D-0CDB-4C1C-804B-1F4F7323A101}" presName="spaceRect" presStyleCnt="0"/>
      <dgm:spPr/>
    </dgm:pt>
    <dgm:pt modelId="{ABDA25E0-55AA-42A0-816D-7BFF2B2B8BF7}" type="pres">
      <dgm:prSet presAssocID="{DCDEB34D-0CDB-4C1C-804B-1F4F7323A101}" presName="textRect" presStyleLbl="revTx" presStyleIdx="0" presStyleCnt="3">
        <dgm:presLayoutVars>
          <dgm:chMax val="1"/>
          <dgm:chPref val="1"/>
        </dgm:presLayoutVars>
      </dgm:prSet>
      <dgm:spPr/>
    </dgm:pt>
    <dgm:pt modelId="{EDC84782-DAAF-488D-AA49-06140BFB5BD3}" type="pres">
      <dgm:prSet presAssocID="{A5B5CBB4-5842-4657-9878-1CBAF6AA67D3}" presName="sibTrans" presStyleCnt="0"/>
      <dgm:spPr/>
    </dgm:pt>
    <dgm:pt modelId="{33CDBCB8-C46A-49DA-B7A9-15563E6A8ADB}" type="pres">
      <dgm:prSet presAssocID="{5B1FFB47-3898-4852-8E18-AD86C2EF916E}" presName="compNode" presStyleCnt="0"/>
      <dgm:spPr/>
    </dgm:pt>
    <dgm:pt modelId="{F4AD183D-D9E0-4103-8423-CEE8240B2CBE}" type="pres">
      <dgm:prSet presAssocID="{5B1FFB47-3898-4852-8E18-AD86C2EF916E}" presName="iconBgRect" presStyleLbl="bgShp" presStyleIdx="1" presStyleCnt="3"/>
      <dgm:spPr>
        <a:solidFill>
          <a:schemeClr val="accent6">
            <a:lumMod val="75000"/>
          </a:schemeClr>
        </a:solidFill>
      </dgm:spPr>
    </dgm:pt>
    <dgm:pt modelId="{1BF7DB5A-8E1F-4BAA-A395-D96789DCBFA2}" type="pres">
      <dgm:prSet presAssocID="{5B1FFB47-3898-4852-8E18-AD86C2EF916E}" presName="iconRect" presStyleLbl="node1" presStyleIdx="1" presStyleCnt="3"/>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Run"/>
        </a:ext>
      </dgm:extLst>
    </dgm:pt>
    <dgm:pt modelId="{C10E0DB1-2DB9-461F-A5BF-A8ABD144A41D}" type="pres">
      <dgm:prSet presAssocID="{5B1FFB47-3898-4852-8E18-AD86C2EF916E}" presName="spaceRect" presStyleCnt="0"/>
      <dgm:spPr/>
    </dgm:pt>
    <dgm:pt modelId="{47BD8008-5FA8-4795-A331-391213845851}" type="pres">
      <dgm:prSet presAssocID="{5B1FFB47-3898-4852-8E18-AD86C2EF916E}" presName="textRect" presStyleLbl="revTx" presStyleIdx="1" presStyleCnt="3">
        <dgm:presLayoutVars>
          <dgm:chMax val="1"/>
          <dgm:chPref val="1"/>
        </dgm:presLayoutVars>
      </dgm:prSet>
      <dgm:spPr/>
    </dgm:pt>
    <dgm:pt modelId="{765C2AD9-DB12-4105-B85A-D20C37556C37}" type="pres">
      <dgm:prSet presAssocID="{FB27F5C0-EA5C-48A6-9EA3-73498D1CBC93}" presName="sibTrans" presStyleCnt="0"/>
      <dgm:spPr/>
    </dgm:pt>
    <dgm:pt modelId="{86134EBC-E7AE-43AF-825D-206FFDACE0A1}" type="pres">
      <dgm:prSet presAssocID="{8D1848B1-2E05-46E8-A332-B6D1B906FA43}" presName="compNode" presStyleCnt="0"/>
      <dgm:spPr/>
    </dgm:pt>
    <dgm:pt modelId="{5ABFE72D-CF1A-44FE-A9CE-10057BB9FFE8}" type="pres">
      <dgm:prSet presAssocID="{8D1848B1-2E05-46E8-A332-B6D1B906FA43}" presName="iconBgRect" presStyleLbl="bgShp" presStyleIdx="2" presStyleCnt="3"/>
      <dgm:spPr/>
    </dgm:pt>
    <dgm:pt modelId="{486255B3-995A-444C-9BD8-7C93F76D8183}" type="pres">
      <dgm:prSet presAssocID="{8D1848B1-2E05-46E8-A332-B6D1B906FA43}" presName="iconRect" presStyleLbl="node1" presStyleIdx="2" presStyleCnt="3"/>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Scales of justice"/>
        </a:ext>
      </dgm:extLst>
    </dgm:pt>
    <dgm:pt modelId="{EEA4AE24-A652-43D3-B08B-41A6D49AEB86}" type="pres">
      <dgm:prSet presAssocID="{8D1848B1-2E05-46E8-A332-B6D1B906FA43}" presName="spaceRect" presStyleCnt="0"/>
      <dgm:spPr/>
    </dgm:pt>
    <dgm:pt modelId="{8359C18F-F39A-4DC3-99D4-C973170C9E9E}" type="pres">
      <dgm:prSet presAssocID="{8D1848B1-2E05-46E8-A332-B6D1B906FA43}" presName="textRect" presStyleLbl="revTx" presStyleIdx="2" presStyleCnt="3">
        <dgm:presLayoutVars>
          <dgm:chMax val="1"/>
          <dgm:chPref val="1"/>
        </dgm:presLayoutVars>
      </dgm:prSet>
      <dgm:spPr/>
    </dgm:pt>
  </dgm:ptLst>
  <dgm:cxnLst>
    <dgm:cxn modelId="{52D48B43-860C-4F83-9157-0DF27B924BA1}" srcId="{44D9FEBF-2079-407D-A3A5-464F2E56BCE5}" destId="{5B1FFB47-3898-4852-8E18-AD86C2EF916E}" srcOrd="1" destOrd="0" parTransId="{4913A3EB-DE90-4510-B9CE-EF3D4133E6B0}" sibTransId="{FB27F5C0-EA5C-48A6-9EA3-73498D1CBC93}"/>
    <dgm:cxn modelId="{C9C3F371-B143-4BBE-8383-EC1AF8FE081F}" type="presOf" srcId="{5B1FFB47-3898-4852-8E18-AD86C2EF916E}" destId="{47BD8008-5FA8-4795-A331-391213845851}" srcOrd="0" destOrd="0" presId="urn:microsoft.com/office/officeart/2018/5/layout/IconCircleLabelList"/>
    <dgm:cxn modelId="{9ED3C273-3D51-4E50-8B5A-BD0957E2817E}" srcId="{44D9FEBF-2079-407D-A3A5-464F2E56BCE5}" destId="{DCDEB34D-0CDB-4C1C-804B-1F4F7323A101}" srcOrd="0" destOrd="0" parTransId="{B712462A-F33E-4DE7-8F39-285CFF4B76BA}" sibTransId="{A5B5CBB4-5842-4657-9878-1CBAF6AA67D3}"/>
    <dgm:cxn modelId="{2BE5AA8F-15A6-4AA3-AD4C-7835C66E04E5}" srcId="{44D9FEBF-2079-407D-A3A5-464F2E56BCE5}" destId="{8D1848B1-2E05-46E8-A332-B6D1B906FA43}" srcOrd="2" destOrd="0" parTransId="{6F197F76-871E-4779-82DE-5D8CFEC481AF}" sibTransId="{D8766083-9C0B-4B1C-9300-A7C1F7D0A076}"/>
    <dgm:cxn modelId="{9B3AFD99-2292-4A14-8041-D80A7BF4B728}" type="presOf" srcId="{8D1848B1-2E05-46E8-A332-B6D1B906FA43}" destId="{8359C18F-F39A-4DC3-99D4-C973170C9E9E}" srcOrd="0" destOrd="0" presId="urn:microsoft.com/office/officeart/2018/5/layout/IconCircleLabelList"/>
    <dgm:cxn modelId="{AA2087CA-9E94-4823-A789-0DBDDE73E24F}" type="presOf" srcId="{DCDEB34D-0CDB-4C1C-804B-1F4F7323A101}" destId="{ABDA25E0-55AA-42A0-816D-7BFF2B2B8BF7}" srcOrd="0" destOrd="0" presId="urn:microsoft.com/office/officeart/2018/5/layout/IconCircleLabelList"/>
    <dgm:cxn modelId="{6EA24CCD-C91A-4306-885B-BD9908845161}" type="presOf" srcId="{44D9FEBF-2079-407D-A3A5-464F2E56BCE5}" destId="{075E0DBE-3248-485B-9908-E46977295E86}" srcOrd="0" destOrd="0" presId="urn:microsoft.com/office/officeart/2018/5/layout/IconCircleLabelList"/>
    <dgm:cxn modelId="{9D90E8C3-36F6-4E5F-B4CB-284DD32E1AFC}" type="presParOf" srcId="{075E0DBE-3248-485B-9908-E46977295E86}" destId="{F0175376-F9A5-4938-974D-5BC7723F0182}" srcOrd="0" destOrd="0" presId="urn:microsoft.com/office/officeart/2018/5/layout/IconCircleLabelList"/>
    <dgm:cxn modelId="{FAB4A5C5-3B16-4AE0-BE1D-25C763284119}" type="presParOf" srcId="{F0175376-F9A5-4938-974D-5BC7723F0182}" destId="{3503B4EA-A8EE-4E3F-9BAE-2E2B1AD2B4DD}" srcOrd="0" destOrd="0" presId="urn:microsoft.com/office/officeart/2018/5/layout/IconCircleLabelList"/>
    <dgm:cxn modelId="{5B06313D-08B0-41EC-A733-DD842011804C}" type="presParOf" srcId="{F0175376-F9A5-4938-974D-5BC7723F0182}" destId="{A8D59826-D952-44CD-9A61-83EDEFE9EDC6}" srcOrd="1" destOrd="0" presId="urn:microsoft.com/office/officeart/2018/5/layout/IconCircleLabelList"/>
    <dgm:cxn modelId="{5825EF1B-FA13-4CCB-AB33-66AFB9724197}" type="presParOf" srcId="{F0175376-F9A5-4938-974D-5BC7723F0182}" destId="{A62A0DA4-C0CC-4328-A4F1-8A058889A93E}" srcOrd="2" destOrd="0" presId="urn:microsoft.com/office/officeart/2018/5/layout/IconCircleLabelList"/>
    <dgm:cxn modelId="{0EA88ED4-DDAD-4039-A4CB-B98400CC00E9}" type="presParOf" srcId="{F0175376-F9A5-4938-974D-5BC7723F0182}" destId="{ABDA25E0-55AA-42A0-816D-7BFF2B2B8BF7}" srcOrd="3" destOrd="0" presId="urn:microsoft.com/office/officeart/2018/5/layout/IconCircleLabelList"/>
    <dgm:cxn modelId="{E4DFDA9A-5F6B-492A-A88A-7A0C7D34DE6F}" type="presParOf" srcId="{075E0DBE-3248-485B-9908-E46977295E86}" destId="{EDC84782-DAAF-488D-AA49-06140BFB5BD3}" srcOrd="1" destOrd="0" presId="urn:microsoft.com/office/officeart/2018/5/layout/IconCircleLabelList"/>
    <dgm:cxn modelId="{D036110E-756D-45D3-AB6A-DC8FF79E693D}" type="presParOf" srcId="{075E0DBE-3248-485B-9908-E46977295E86}" destId="{33CDBCB8-C46A-49DA-B7A9-15563E6A8ADB}" srcOrd="2" destOrd="0" presId="urn:microsoft.com/office/officeart/2018/5/layout/IconCircleLabelList"/>
    <dgm:cxn modelId="{C9E72FC1-595D-481F-81EB-1E1B4185B025}" type="presParOf" srcId="{33CDBCB8-C46A-49DA-B7A9-15563E6A8ADB}" destId="{F4AD183D-D9E0-4103-8423-CEE8240B2CBE}" srcOrd="0" destOrd="0" presId="urn:microsoft.com/office/officeart/2018/5/layout/IconCircleLabelList"/>
    <dgm:cxn modelId="{34AE5E24-B4B5-4D43-A3F4-5AC3DCEEC7D1}" type="presParOf" srcId="{33CDBCB8-C46A-49DA-B7A9-15563E6A8ADB}" destId="{1BF7DB5A-8E1F-4BAA-A395-D96789DCBFA2}" srcOrd="1" destOrd="0" presId="urn:microsoft.com/office/officeart/2018/5/layout/IconCircleLabelList"/>
    <dgm:cxn modelId="{4EFDD959-7E69-4D15-A92B-1C42AD62B3E4}" type="presParOf" srcId="{33CDBCB8-C46A-49DA-B7A9-15563E6A8ADB}" destId="{C10E0DB1-2DB9-461F-A5BF-A8ABD144A41D}" srcOrd="2" destOrd="0" presId="urn:microsoft.com/office/officeart/2018/5/layout/IconCircleLabelList"/>
    <dgm:cxn modelId="{6D6FAEA5-2BDF-4159-B08D-755702E55E1F}" type="presParOf" srcId="{33CDBCB8-C46A-49DA-B7A9-15563E6A8ADB}" destId="{47BD8008-5FA8-4795-A331-391213845851}" srcOrd="3" destOrd="0" presId="urn:microsoft.com/office/officeart/2018/5/layout/IconCircleLabelList"/>
    <dgm:cxn modelId="{61E3A78B-1BED-4CAA-9057-582CFCFC9131}" type="presParOf" srcId="{075E0DBE-3248-485B-9908-E46977295E86}" destId="{765C2AD9-DB12-4105-B85A-D20C37556C37}" srcOrd="3" destOrd="0" presId="urn:microsoft.com/office/officeart/2018/5/layout/IconCircleLabelList"/>
    <dgm:cxn modelId="{49BB2F42-6160-442A-B00E-4DBA40241E4C}" type="presParOf" srcId="{075E0DBE-3248-485B-9908-E46977295E86}" destId="{86134EBC-E7AE-43AF-825D-206FFDACE0A1}" srcOrd="4" destOrd="0" presId="urn:microsoft.com/office/officeart/2018/5/layout/IconCircleLabelList"/>
    <dgm:cxn modelId="{9A25F979-D34B-4EF4-8E0F-63112EFC404F}" type="presParOf" srcId="{86134EBC-E7AE-43AF-825D-206FFDACE0A1}" destId="{5ABFE72D-CF1A-44FE-A9CE-10057BB9FFE8}" srcOrd="0" destOrd="0" presId="urn:microsoft.com/office/officeart/2018/5/layout/IconCircleLabelList"/>
    <dgm:cxn modelId="{75A63902-8300-4719-9DD3-9CAB185A1CCE}" type="presParOf" srcId="{86134EBC-E7AE-43AF-825D-206FFDACE0A1}" destId="{486255B3-995A-444C-9BD8-7C93F76D8183}" srcOrd="1" destOrd="0" presId="urn:microsoft.com/office/officeart/2018/5/layout/IconCircleLabelList"/>
    <dgm:cxn modelId="{05B9539E-D386-4F53-BB5E-3DE88BF7378F}" type="presParOf" srcId="{86134EBC-E7AE-43AF-825D-206FFDACE0A1}" destId="{EEA4AE24-A652-43D3-B08B-41A6D49AEB86}" srcOrd="2" destOrd="0" presId="urn:microsoft.com/office/officeart/2018/5/layout/IconCircleLabelList"/>
    <dgm:cxn modelId="{96FB59F6-0AEC-480E-A320-6CB9A41D7E55}" type="presParOf" srcId="{86134EBC-E7AE-43AF-825D-206FFDACE0A1}" destId="{8359C18F-F39A-4DC3-99D4-C973170C9E9E}" srcOrd="3" destOrd="0" presId="urn:microsoft.com/office/officeart/2018/5/layout/IconCircle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47CCD1-7CB5-4EFE-93EC-2AC2B7156807}">
      <dsp:nvSpPr>
        <dsp:cNvPr id="0" name=""/>
        <dsp:cNvSpPr/>
      </dsp:nvSpPr>
      <dsp:spPr>
        <a:xfrm>
          <a:off x="0" y="33187"/>
          <a:ext cx="5831878" cy="59962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Family Conflict</a:t>
          </a:r>
        </a:p>
      </dsp:txBody>
      <dsp:txXfrm>
        <a:off x="29271" y="62458"/>
        <a:ext cx="5773336" cy="541083"/>
      </dsp:txXfrm>
    </dsp:sp>
    <dsp:sp modelId="{94675A9E-CAC9-4510-A799-66E401CA07FD}">
      <dsp:nvSpPr>
        <dsp:cNvPr id="0" name=""/>
        <dsp:cNvSpPr/>
      </dsp:nvSpPr>
      <dsp:spPr>
        <a:xfrm>
          <a:off x="0" y="704812"/>
          <a:ext cx="5831878" cy="599625"/>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Poverty</a:t>
          </a:r>
          <a:endParaRPr lang="en-US" sz="2500" kern="1200" dirty="0"/>
        </a:p>
      </dsp:txBody>
      <dsp:txXfrm>
        <a:off x="29271" y="734083"/>
        <a:ext cx="5773336" cy="541083"/>
      </dsp:txXfrm>
    </dsp:sp>
    <dsp:sp modelId="{E8062622-95A2-4A00-8E78-57E944C3D591}">
      <dsp:nvSpPr>
        <dsp:cNvPr id="0" name=""/>
        <dsp:cNvSpPr/>
      </dsp:nvSpPr>
      <dsp:spPr>
        <a:xfrm>
          <a:off x="0" y="1376437"/>
          <a:ext cx="5831878" cy="599625"/>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Racial Disparities</a:t>
          </a:r>
        </a:p>
      </dsp:txBody>
      <dsp:txXfrm>
        <a:off x="29271" y="1405708"/>
        <a:ext cx="5773336" cy="541083"/>
      </dsp:txXfrm>
    </dsp:sp>
    <dsp:sp modelId="{E9037897-2534-482F-852A-7F180AD26746}">
      <dsp:nvSpPr>
        <dsp:cNvPr id="0" name=""/>
        <dsp:cNvSpPr/>
      </dsp:nvSpPr>
      <dsp:spPr>
        <a:xfrm>
          <a:off x="0" y="2048062"/>
          <a:ext cx="5831878" cy="59962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Mental Health</a:t>
          </a:r>
          <a:endParaRPr lang="en-US" sz="2500" kern="1200" dirty="0"/>
        </a:p>
      </dsp:txBody>
      <dsp:txXfrm>
        <a:off x="29271" y="2077333"/>
        <a:ext cx="5773336" cy="541083"/>
      </dsp:txXfrm>
    </dsp:sp>
    <dsp:sp modelId="{D6A42AC3-824D-4550-85E3-14F5615B17B7}">
      <dsp:nvSpPr>
        <dsp:cNvPr id="0" name=""/>
        <dsp:cNvSpPr/>
      </dsp:nvSpPr>
      <dsp:spPr>
        <a:xfrm>
          <a:off x="0" y="2719687"/>
          <a:ext cx="5831878" cy="599625"/>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Substance Use Disorders</a:t>
          </a:r>
          <a:endParaRPr lang="en-US" sz="2500" kern="1200" dirty="0"/>
        </a:p>
      </dsp:txBody>
      <dsp:txXfrm>
        <a:off x="29271" y="2748958"/>
        <a:ext cx="5773336" cy="541083"/>
      </dsp:txXfrm>
    </dsp:sp>
    <dsp:sp modelId="{A76F4290-A689-4C23-B486-C138A2C3166B}">
      <dsp:nvSpPr>
        <dsp:cNvPr id="0" name=""/>
        <dsp:cNvSpPr/>
      </dsp:nvSpPr>
      <dsp:spPr>
        <a:xfrm>
          <a:off x="0" y="3391312"/>
          <a:ext cx="5831878" cy="59962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Involvement in Justice System</a:t>
          </a:r>
        </a:p>
      </dsp:txBody>
      <dsp:txXfrm>
        <a:off x="29271" y="3420583"/>
        <a:ext cx="5773336" cy="5410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96A2BF-CCC8-4259-BAD8-073029532FA4}">
      <dsp:nvSpPr>
        <dsp:cNvPr id="0" name=""/>
        <dsp:cNvSpPr/>
      </dsp:nvSpPr>
      <dsp:spPr>
        <a:xfrm>
          <a:off x="0" y="465"/>
          <a:ext cx="4802995" cy="0"/>
        </a:xfrm>
        <a:prstGeom prst="line">
          <a:avLst/>
        </a:prstGeom>
        <a:gradFill rotWithShape="0">
          <a:gsLst>
            <a:gs pos="0">
              <a:schemeClr val="accent5">
                <a:hueOff val="0"/>
                <a:satOff val="0"/>
                <a:lumOff val="0"/>
                <a:alphaOff val="0"/>
                <a:tint val="96000"/>
                <a:satMod val="100000"/>
                <a:lumMod val="104000"/>
              </a:schemeClr>
            </a:gs>
            <a:gs pos="78000">
              <a:schemeClr val="accent5">
                <a:hueOff val="0"/>
                <a:satOff val="0"/>
                <a:lumOff val="0"/>
                <a:alphaOff val="0"/>
                <a:shade val="100000"/>
                <a:satMod val="110000"/>
                <a:lumMod val="100000"/>
              </a:schemeClr>
            </a:gs>
          </a:gsLst>
          <a:lin ang="5400000" scaled="0"/>
        </a:gradFill>
        <a:ln w="9525" cap="flat" cmpd="sng" algn="ctr">
          <a:solidFill>
            <a:schemeClr val="accent5">
              <a:hueOff val="0"/>
              <a:satOff val="0"/>
              <a:lumOff val="0"/>
              <a:alphaOff val="0"/>
            </a:schemeClr>
          </a:solidFill>
          <a:prstDash val="solid"/>
        </a:ln>
        <a:effectLst/>
        <a:scene3d>
          <a:camera prst="orthographicFront">
            <a:rot lat="0" lon="0" rev="0"/>
          </a:camera>
          <a:lightRig rig="threePt" dir="t"/>
        </a:scene3d>
        <a:sp3d>
          <a:bevelT w="25400" h="12700"/>
        </a:sp3d>
      </dsp:spPr>
      <dsp:style>
        <a:lnRef idx="1">
          <a:scrgbClr r="0" g="0" b="0"/>
        </a:lnRef>
        <a:fillRef idx="3">
          <a:scrgbClr r="0" g="0" b="0"/>
        </a:fillRef>
        <a:effectRef idx="2">
          <a:scrgbClr r="0" g="0" b="0"/>
        </a:effectRef>
        <a:fontRef idx="minor">
          <a:schemeClr val="lt1"/>
        </a:fontRef>
      </dsp:style>
    </dsp:sp>
    <dsp:sp modelId="{338E8134-970D-47CF-8BA7-8C78DA1A69D2}">
      <dsp:nvSpPr>
        <dsp:cNvPr id="0" name=""/>
        <dsp:cNvSpPr/>
      </dsp:nvSpPr>
      <dsp:spPr>
        <a:xfrm>
          <a:off x="0" y="465"/>
          <a:ext cx="4802995" cy="7629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a:t>Long-term housing (up to 24 months) created for LGBTQ young adults ages 16-21.</a:t>
          </a:r>
        </a:p>
      </dsp:txBody>
      <dsp:txXfrm>
        <a:off x="0" y="465"/>
        <a:ext cx="4802995" cy="762925"/>
      </dsp:txXfrm>
    </dsp:sp>
    <dsp:sp modelId="{D7726E4A-28A3-43CF-9E4A-B1A10852B30A}">
      <dsp:nvSpPr>
        <dsp:cNvPr id="0" name=""/>
        <dsp:cNvSpPr/>
      </dsp:nvSpPr>
      <dsp:spPr>
        <a:xfrm>
          <a:off x="0" y="763390"/>
          <a:ext cx="4802995" cy="0"/>
        </a:xfrm>
        <a:prstGeom prst="line">
          <a:avLst/>
        </a:prstGeom>
        <a:gradFill rotWithShape="0">
          <a:gsLst>
            <a:gs pos="0">
              <a:schemeClr val="accent5">
                <a:hueOff val="581886"/>
                <a:satOff val="1939"/>
                <a:lumOff val="2206"/>
                <a:alphaOff val="0"/>
                <a:tint val="96000"/>
                <a:satMod val="100000"/>
                <a:lumMod val="104000"/>
              </a:schemeClr>
            </a:gs>
            <a:gs pos="78000">
              <a:schemeClr val="accent5">
                <a:hueOff val="581886"/>
                <a:satOff val="1939"/>
                <a:lumOff val="2206"/>
                <a:alphaOff val="0"/>
                <a:shade val="100000"/>
                <a:satMod val="110000"/>
                <a:lumMod val="100000"/>
              </a:schemeClr>
            </a:gs>
          </a:gsLst>
          <a:lin ang="5400000" scaled="0"/>
        </a:gradFill>
        <a:ln w="9525" cap="flat" cmpd="sng" algn="ctr">
          <a:solidFill>
            <a:schemeClr val="accent5">
              <a:hueOff val="581886"/>
              <a:satOff val="1939"/>
              <a:lumOff val="2206"/>
              <a:alphaOff val="0"/>
            </a:schemeClr>
          </a:solidFill>
          <a:prstDash val="solid"/>
        </a:ln>
        <a:effectLst/>
        <a:scene3d>
          <a:camera prst="orthographicFront">
            <a:rot lat="0" lon="0" rev="0"/>
          </a:camera>
          <a:lightRig rig="threePt" dir="t"/>
        </a:scene3d>
        <a:sp3d>
          <a:bevelT w="25400" h="12700"/>
        </a:sp3d>
      </dsp:spPr>
      <dsp:style>
        <a:lnRef idx="1">
          <a:scrgbClr r="0" g="0" b="0"/>
        </a:lnRef>
        <a:fillRef idx="3">
          <a:scrgbClr r="0" g="0" b="0"/>
        </a:fillRef>
        <a:effectRef idx="2">
          <a:scrgbClr r="0" g="0" b="0"/>
        </a:effectRef>
        <a:fontRef idx="minor">
          <a:schemeClr val="lt1"/>
        </a:fontRef>
      </dsp:style>
    </dsp:sp>
    <dsp:sp modelId="{226CC2E8-D377-4ED4-8B1D-7FC50A29064D}">
      <dsp:nvSpPr>
        <dsp:cNvPr id="0" name=""/>
        <dsp:cNvSpPr/>
      </dsp:nvSpPr>
      <dsp:spPr>
        <a:xfrm>
          <a:off x="0" y="763390"/>
          <a:ext cx="4802995" cy="7629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a:t>Co-Living Space: Shared housing (with private and shared bedrooms) which creates community and fosters independence.</a:t>
          </a:r>
        </a:p>
      </dsp:txBody>
      <dsp:txXfrm>
        <a:off x="0" y="763390"/>
        <a:ext cx="4802995" cy="762925"/>
      </dsp:txXfrm>
    </dsp:sp>
    <dsp:sp modelId="{F9411463-F83F-4208-AE32-193F94B09166}">
      <dsp:nvSpPr>
        <dsp:cNvPr id="0" name=""/>
        <dsp:cNvSpPr/>
      </dsp:nvSpPr>
      <dsp:spPr>
        <a:xfrm>
          <a:off x="0" y="1526315"/>
          <a:ext cx="4802995" cy="0"/>
        </a:xfrm>
        <a:prstGeom prst="line">
          <a:avLst/>
        </a:prstGeom>
        <a:gradFill rotWithShape="0">
          <a:gsLst>
            <a:gs pos="0">
              <a:schemeClr val="accent5">
                <a:hueOff val="1163773"/>
                <a:satOff val="3877"/>
                <a:lumOff val="4412"/>
                <a:alphaOff val="0"/>
                <a:tint val="96000"/>
                <a:satMod val="100000"/>
                <a:lumMod val="104000"/>
              </a:schemeClr>
            </a:gs>
            <a:gs pos="78000">
              <a:schemeClr val="accent5">
                <a:hueOff val="1163773"/>
                <a:satOff val="3877"/>
                <a:lumOff val="4412"/>
                <a:alphaOff val="0"/>
                <a:shade val="100000"/>
                <a:satMod val="110000"/>
                <a:lumMod val="100000"/>
              </a:schemeClr>
            </a:gs>
          </a:gsLst>
          <a:lin ang="5400000" scaled="0"/>
        </a:gradFill>
        <a:ln w="9525" cap="flat" cmpd="sng" algn="ctr">
          <a:solidFill>
            <a:schemeClr val="accent5">
              <a:hueOff val="1163773"/>
              <a:satOff val="3877"/>
              <a:lumOff val="4412"/>
              <a:alphaOff val="0"/>
            </a:schemeClr>
          </a:solidFill>
          <a:prstDash val="solid"/>
        </a:ln>
        <a:effectLst/>
        <a:scene3d>
          <a:camera prst="orthographicFront">
            <a:rot lat="0" lon="0" rev="0"/>
          </a:camera>
          <a:lightRig rig="threePt" dir="t"/>
        </a:scene3d>
        <a:sp3d>
          <a:bevelT w="25400" h="12700"/>
        </a:sp3d>
      </dsp:spPr>
      <dsp:style>
        <a:lnRef idx="1">
          <a:scrgbClr r="0" g="0" b="0"/>
        </a:lnRef>
        <a:fillRef idx="3">
          <a:scrgbClr r="0" g="0" b="0"/>
        </a:fillRef>
        <a:effectRef idx="2">
          <a:scrgbClr r="0" g="0" b="0"/>
        </a:effectRef>
        <a:fontRef idx="minor">
          <a:schemeClr val="lt1"/>
        </a:fontRef>
      </dsp:style>
    </dsp:sp>
    <dsp:sp modelId="{FA74C877-0242-4D68-98C1-412922D5BF39}">
      <dsp:nvSpPr>
        <dsp:cNvPr id="0" name=""/>
        <dsp:cNvSpPr/>
      </dsp:nvSpPr>
      <dsp:spPr>
        <a:xfrm>
          <a:off x="0" y="1526315"/>
          <a:ext cx="4802995" cy="7629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a:t>Not a drop-in center, an emergency shelter or a homeless shelter.</a:t>
          </a:r>
        </a:p>
      </dsp:txBody>
      <dsp:txXfrm>
        <a:off x="0" y="1526315"/>
        <a:ext cx="4802995" cy="762925"/>
      </dsp:txXfrm>
    </dsp:sp>
    <dsp:sp modelId="{AB20E846-20F2-47A8-B6F5-45519AF6CDB5}">
      <dsp:nvSpPr>
        <dsp:cNvPr id="0" name=""/>
        <dsp:cNvSpPr/>
      </dsp:nvSpPr>
      <dsp:spPr>
        <a:xfrm>
          <a:off x="0" y="2289241"/>
          <a:ext cx="4802995" cy="0"/>
        </a:xfrm>
        <a:prstGeom prst="line">
          <a:avLst/>
        </a:prstGeom>
        <a:gradFill rotWithShape="0">
          <a:gsLst>
            <a:gs pos="0">
              <a:schemeClr val="accent5">
                <a:hueOff val="1745659"/>
                <a:satOff val="5816"/>
                <a:lumOff val="6617"/>
                <a:alphaOff val="0"/>
                <a:tint val="96000"/>
                <a:satMod val="100000"/>
                <a:lumMod val="104000"/>
              </a:schemeClr>
            </a:gs>
            <a:gs pos="78000">
              <a:schemeClr val="accent5">
                <a:hueOff val="1745659"/>
                <a:satOff val="5816"/>
                <a:lumOff val="6617"/>
                <a:alphaOff val="0"/>
                <a:shade val="100000"/>
                <a:satMod val="110000"/>
                <a:lumMod val="100000"/>
              </a:schemeClr>
            </a:gs>
          </a:gsLst>
          <a:lin ang="5400000" scaled="0"/>
        </a:gradFill>
        <a:ln w="9525" cap="flat" cmpd="sng" algn="ctr">
          <a:solidFill>
            <a:schemeClr val="accent5">
              <a:hueOff val="1745659"/>
              <a:satOff val="5816"/>
              <a:lumOff val="6617"/>
              <a:alphaOff val="0"/>
            </a:schemeClr>
          </a:solidFill>
          <a:prstDash val="solid"/>
        </a:ln>
        <a:effectLst/>
        <a:scene3d>
          <a:camera prst="orthographicFront">
            <a:rot lat="0" lon="0" rev="0"/>
          </a:camera>
          <a:lightRig rig="threePt" dir="t"/>
        </a:scene3d>
        <a:sp3d>
          <a:bevelT w="25400" h="12700"/>
        </a:sp3d>
      </dsp:spPr>
      <dsp:style>
        <a:lnRef idx="1">
          <a:scrgbClr r="0" g="0" b="0"/>
        </a:lnRef>
        <a:fillRef idx="3">
          <a:scrgbClr r="0" g="0" b="0"/>
        </a:fillRef>
        <a:effectRef idx="2">
          <a:scrgbClr r="0" g="0" b="0"/>
        </a:effectRef>
        <a:fontRef idx="minor">
          <a:schemeClr val="lt1"/>
        </a:fontRef>
      </dsp:style>
    </dsp:sp>
    <dsp:sp modelId="{2DD71FA6-6BAF-4C30-886A-752DBBE6E9D2}">
      <dsp:nvSpPr>
        <dsp:cNvPr id="0" name=""/>
        <dsp:cNvSpPr/>
      </dsp:nvSpPr>
      <dsp:spPr>
        <a:xfrm>
          <a:off x="0" y="2289241"/>
          <a:ext cx="4802995" cy="7629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a:t>Offers stabilization assistance, support services, independent living skills, case management, and care coordination. </a:t>
          </a:r>
        </a:p>
      </dsp:txBody>
      <dsp:txXfrm>
        <a:off x="0" y="2289241"/>
        <a:ext cx="4802995" cy="762925"/>
      </dsp:txXfrm>
    </dsp:sp>
    <dsp:sp modelId="{5220770D-34BE-4FAB-975C-125787E967EB}">
      <dsp:nvSpPr>
        <dsp:cNvPr id="0" name=""/>
        <dsp:cNvSpPr/>
      </dsp:nvSpPr>
      <dsp:spPr>
        <a:xfrm>
          <a:off x="0" y="3052166"/>
          <a:ext cx="4802995" cy="0"/>
        </a:xfrm>
        <a:prstGeom prst="line">
          <a:avLst/>
        </a:prstGeom>
        <a:gradFill rotWithShape="0">
          <a:gsLst>
            <a:gs pos="0">
              <a:schemeClr val="accent5">
                <a:hueOff val="2327545"/>
                <a:satOff val="7755"/>
                <a:lumOff val="8823"/>
                <a:alphaOff val="0"/>
                <a:tint val="96000"/>
                <a:satMod val="100000"/>
                <a:lumMod val="104000"/>
              </a:schemeClr>
            </a:gs>
            <a:gs pos="78000">
              <a:schemeClr val="accent5">
                <a:hueOff val="2327545"/>
                <a:satOff val="7755"/>
                <a:lumOff val="8823"/>
                <a:alphaOff val="0"/>
                <a:shade val="100000"/>
                <a:satMod val="110000"/>
                <a:lumMod val="100000"/>
              </a:schemeClr>
            </a:gs>
          </a:gsLst>
          <a:lin ang="5400000" scaled="0"/>
        </a:gradFill>
        <a:ln w="9525" cap="flat" cmpd="sng" algn="ctr">
          <a:solidFill>
            <a:schemeClr val="accent5">
              <a:hueOff val="2327545"/>
              <a:satOff val="7755"/>
              <a:lumOff val="8823"/>
              <a:alphaOff val="0"/>
            </a:schemeClr>
          </a:solidFill>
          <a:prstDash val="solid"/>
        </a:ln>
        <a:effectLst/>
        <a:scene3d>
          <a:camera prst="orthographicFront">
            <a:rot lat="0" lon="0" rev="0"/>
          </a:camera>
          <a:lightRig rig="threePt" dir="t"/>
        </a:scene3d>
        <a:sp3d>
          <a:bevelT w="25400" h="12700"/>
        </a:sp3d>
      </dsp:spPr>
      <dsp:style>
        <a:lnRef idx="1">
          <a:scrgbClr r="0" g="0" b="0"/>
        </a:lnRef>
        <a:fillRef idx="3">
          <a:scrgbClr r="0" g="0" b="0"/>
        </a:fillRef>
        <a:effectRef idx="2">
          <a:scrgbClr r="0" g="0" b="0"/>
        </a:effectRef>
        <a:fontRef idx="minor">
          <a:schemeClr val="lt1"/>
        </a:fontRef>
      </dsp:style>
    </dsp:sp>
    <dsp:sp modelId="{7B2ED3B4-E0CB-4E41-81B3-A7A413D3F1DD}">
      <dsp:nvSpPr>
        <dsp:cNvPr id="0" name=""/>
        <dsp:cNvSpPr/>
      </dsp:nvSpPr>
      <dsp:spPr>
        <a:xfrm>
          <a:off x="0" y="3052166"/>
          <a:ext cx="4802995" cy="7629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a:t>88% of youth who complete transitional living programs successfully move on into safe and independent housing.</a:t>
          </a:r>
        </a:p>
      </dsp:txBody>
      <dsp:txXfrm>
        <a:off x="0" y="3052166"/>
        <a:ext cx="4802995" cy="76292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0974AF-AB98-4D2A-B55F-ED869B722377}">
      <dsp:nvSpPr>
        <dsp:cNvPr id="0" name=""/>
        <dsp:cNvSpPr/>
      </dsp:nvSpPr>
      <dsp:spPr>
        <a:xfrm>
          <a:off x="0" y="465"/>
          <a:ext cx="4802995" cy="0"/>
        </a:xfrm>
        <a:prstGeom prst="line">
          <a:avLst/>
        </a:prstGeom>
        <a:gradFill rotWithShape="0">
          <a:gsLst>
            <a:gs pos="0">
              <a:schemeClr val="accent5">
                <a:hueOff val="0"/>
                <a:satOff val="0"/>
                <a:lumOff val="0"/>
                <a:alphaOff val="0"/>
                <a:tint val="96000"/>
                <a:satMod val="100000"/>
                <a:lumMod val="104000"/>
              </a:schemeClr>
            </a:gs>
            <a:gs pos="78000">
              <a:schemeClr val="accent5">
                <a:hueOff val="0"/>
                <a:satOff val="0"/>
                <a:lumOff val="0"/>
                <a:alphaOff val="0"/>
                <a:shade val="100000"/>
                <a:satMod val="110000"/>
                <a:lumMod val="100000"/>
              </a:schemeClr>
            </a:gs>
          </a:gsLst>
          <a:lin ang="5400000" scaled="0"/>
        </a:gradFill>
        <a:ln w="9525" cap="flat" cmpd="sng" algn="ctr">
          <a:solidFill>
            <a:schemeClr val="accent5">
              <a:hueOff val="0"/>
              <a:satOff val="0"/>
              <a:lumOff val="0"/>
              <a:alphaOff val="0"/>
            </a:schemeClr>
          </a:solidFill>
          <a:prstDash val="solid"/>
        </a:ln>
        <a:effectLst/>
        <a:scene3d>
          <a:camera prst="orthographicFront">
            <a:rot lat="0" lon="0" rev="0"/>
          </a:camera>
          <a:lightRig rig="threePt" dir="t"/>
        </a:scene3d>
        <a:sp3d>
          <a:bevelT w="25400" h="12700"/>
        </a:sp3d>
      </dsp:spPr>
      <dsp:style>
        <a:lnRef idx="1">
          <a:scrgbClr r="0" g="0" b="0"/>
        </a:lnRef>
        <a:fillRef idx="3">
          <a:scrgbClr r="0" g="0" b="0"/>
        </a:fillRef>
        <a:effectRef idx="2">
          <a:scrgbClr r="0" g="0" b="0"/>
        </a:effectRef>
        <a:fontRef idx="minor">
          <a:schemeClr val="lt1"/>
        </a:fontRef>
      </dsp:style>
    </dsp:sp>
    <dsp:sp modelId="{A248536A-FDE8-4AC0-A7F8-91E7F1B558E3}">
      <dsp:nvSpPr>
        <dsp:cNvPr id="0" name=""/>
        <dsp:cNvSpPr/>
      </dsp:nvSpPr>
      <dsp:spPr>
        <a:xfrm>
          <a:off x="0" y="465"/>
          <a:ext cx="4802995" cy="7629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kern="1200" dirty="0"/>
            <a:t>Short-term housing (approx. 6 months) created for LGBTQ young adults ages 16-24.</a:t>
          </a:r>
        </a:p>
      </dsp:txBody>
      <dsp:txXfrm>
        <a:off x="0" y="465"/>
        <a:ext cx="4802995" cy="762925"/>
      </dsp:txXfrm>
    </dsp:sp>
    <dsp:sp modelId="{D7726E4A-28A3-43CF-9E4A-B1A10852B30A}">
      <dsp:nvSpPr>
        <dsp:cNvPr id="0" name=""/>
        <dsp:cNvSpPr/>
      </dsp:nvSpPr>
      <dsp:spPr>
        <a:xfrm>
          <a:off x="0" y="763390"/>
          <a:ext cx="4802995" cy="0"/>
        </a:xfrm>
        <a:prstGeom prst="line">
          <a:avLst/>
        </a:prstGeom>
        <a:gradFill rotWithShape="0">
          <a:gsLst>
            <a:gs pos="0">
              <a:schemeClr val="accent5">
                <a:hueOff val="581886"/>
                <a:satOff val="1939"/>
                <a:lumOff val="2206"/>
                <a:alphaOff val="0"/>
                <a:tint val="96000"/>
                <a:satMod val="100000"/>
                <a:lumMod val="104000"/>
              </a:schemeClr>
            </a:gs>
            <a:gs pos="78000">
              <a:schemeClr val="accent5">
                <a:hueOff val="581886"/>
                <a:satOff val="1939"/>
                <a:lumOff val="2206"/>
                <a:alphaOff val="0"/>
                <a:shade val="100000"/>
                <a:satMod val="110000"/>
                <a:lumMod val="100000"/>
              </a:schemeClr>
            </a:gs>
          </a:gsLst>
          <a:lin ang="5400000" scaled="0"/>
        </a:gradFill>
        <a:ln w="9525" cap="flat" cmpd="sng" algn="ctr">
          <a:solidFill>
            <a:schemeClr val="accent5">
              <a:hueOff val="581886"/>
              <a:satOff val="1939"/>
              <a:lumOff val="2206"/>
              <a:alphaOff val="0"/>
            </a:schemeClr>
          </a:solidFill>
          <a:prstDash val="solid"/>
        </a:ln>
        <a:effectLst/>
        <a:scene3d>
          <a:camera prst="orthographicFront">
            <a:rot lat="0" lon="0" rev="0"/>
          </a:camera>
          <a:lightRig rig="threePt" dir="t"/>
        </a:scene3d>
        <a:sp3d>
          <a:bevelT w="25400" h="12700"/>
        </a:sp3d>
      </dsp:spPr>
      <dsp:style>
        <a:lnRef idx="1">
          <a:scrgbClr r="0" g="0" b="0"/>
        </a:lnRef>
        <a:fillRef idx="3">
          <a:scrgbClr r="0" g="0" b="0"/>
        </a:fillRef>
        <a:effectRef idx="2">
          <a:scrgbClr r="0" g="0" b="0"/>
        </a:effectRef>
        <a:fontRef idx="minor">
          <a:schemeClr val="lt1"/>
        </a:fontRef>
      </dsp:style>
    </dsp:sp>
    <dsp:sp modelId="{226CC2E8-D377-4ED4-8B1D-7FC50A29064D}">
      <dsp:nvSpPr>
        <dsp:cNvPr id="0" name=""/>
        <dsp:cNvSpPr/>
      </dsp:nvSpPr>
      <dsp:spPr>
        <a:xfrm>
          <a:off x="0" y="763390"/>
          <a:ext cx="4802995" cy="7629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b="0" i="0" kern="1200" dirty="0"/>
            <a:t>Host Homes provide a safe, temporary, home-like environment for LGBTQ youth who are experiencing or at-risk of entering homelessness.</a:t>
          </a:r>
          <a:endParaRPr lang="en-US" sz="1000" kern="1200" dirty="0"/>
        </a:p>
      </dsp:txBody>
      <dsp:txXfrm>
        <a:off x="0" y="763390"/>
        <a:ext cx="4802995" cy="762925"/>
      </dsp:txXfrm>
    </dsp:sp>
    <dsp:sp modelId="{F9411463-F83F-4208-AE32-193F94B09166}">
      <dsp:nvSpPr>
        <dsp:cNvPr id="0" name=""/>
        <dsp:cNvSpPr/>
      </dsp:nvSpPr>
      <dsp:spPr>
        <a:xfrm>
          <a:off x="0" y="1526315"/>
          <a:ext cx="4802995" cy="0"/>
        </a:xfrm>
        <a:prstGeom prst="line">
          <a:avLst/>
        </a:prstGeom>
        <a:gradFill rotWithShape="0">
          <a:gsLst>
            <a:gs pos="0">
              <a:schemeClr val="accent5">
                <a:hueOff val="1163773"/>
                <a:satOff val="3877"/>
                <a:lumOff val="4412"/>
                <a:alphaOff val="0"/>
                <a:tint val="96000"/>
                <a:satMod val="100000"/>
                <a:lumMod val="104000"/>
              </a:schemeClr>
            </a:gs>
            <a:gs pos="78000">
              <a:schemeClr val="accent5">
                <a:hueOff val="1163773"/>
                <a:satOff val="3877"/>
                <a:lumOff val="4412"/>
                <a:alphaOff val="0"/>
                <a:shade val="100000"/>
                <a:satMod val="110000"/>
                <a:lumMod val="100000"/>
              </a:schemeClr>
            </a:gs>
          </a:gsLst>
          <a:lin ang="5400000" scaled="0"/>
        </a:gradFill>
        <a:ln w="9525" cap="flat" cmpd="sng" algn="ctr">
          <a:solidFill>
            <a:schemeClr val="accent5">
              <a:hueOff val="1163773"/>
              <a:satOff val="3877"/>
              <a:lumOff val="4412"/>
              <a:alphaOff val="0"/>
            </a:schemeClr>
          </a:solidFill>
          <a:prstDash val="solid"/>
        </a:ln>
        <a:effectLst/>
        <a:scene3d>
          <a:camera prst="orthographicFront">
            <a:rot lat="0" lon="0" rev="0"/>
          </a:camera>
          <a:lightRig rig="threePt" dir="t"/>
        </a:scene3d>
        <a:sp3d>
          <a:bevelT w="25400" h="12700"/>
        </a:sp3d>
      </dsp:spPr>
      <dsp:style>
        <a:lnRef idx="1">
          <a:scrgbClr r="0" g="0" b="0"/>
        </a:lnRef>
        <a:fillRef idx="3">
          <a:scrgbClr r="0" g="0" b="0"/>
        </a:fillRef>
        <a:effectRef idx="2">
          <a:scrgbClr r="0" g="0" b="0"/>
        </a:effectRef>
        <a:fontRef idx="minor">
          <a:schemeClr val="lt1"/>
        </a:fontRef>
      </dsp:style>
    </dsp:sp>
    <dsp:sp modelId="{FA74C877-0242-4D68-98C1-412922D5BF39}">
      <dsp:nvSpPr>
        <dsp:cNvPr id="0" name=""/>
        <dsp:cNvSpPr/>
      </dsp:nvSpPr>
      <dsp:spPr>
        <a:xfrm>
          <a:off x="0" y="1526315"/>
          <a:ext cx="4802995" cy="7629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b="0" i="0" kern="1200" dirty="0"/>
            <a:t>Youth have a private room in the home of approved volunteer hosts while working with our Youth Engagement Specialist to repair relationships with family (however they choose to define this), focus on education or employment goals, and make decisions about housing options.</a:t>
          </a:r>
          <a:endParaRPr lang="en-US" sz="1000" kern="1200" dirty="0"/>
        </a:p>
      </dsp:txBody>
      <dsp:txXfrm>
        <a:off x="0" y="1526315"/>
        <a:ext cx="4802995" cy="762925"/>
      </dsp:txXfrm>
    </dsp:sp>
    <dsp:sp modelId="{41466A83-7B80-47C8-9C05-30C2D1EEA8FD}">
      <dsp:nvSpPr>
        <dsp:cNvPr id="0" name=""/>
        <dsp:cNvSpPr/>
      </dsp:nvSpPr>
      <dsp:spPr>
        <a:xfrm>
          <a:off x="0" y="2289241"/>
          <a:ext cx="4802995" cy="0"/>
        </a:xfrm>
        <a:prstGeom prst="line">
          <a:avLst/>
        </a:prstGeom>
        <a:gradFill rotWithShape="0">
          <a:gsLst>
            <a:gs pos="0">
              <a:schemeClr val="accent5">
                <a:hueOff val="1745659"/>
                <a:satOff val="5816"/>
                <a:lumOff val="6617"/>
                <a:alphaOff val="0"/>
                <a:tint val="96000"/>
                <a:satMod val="100000"/>
                <a:lumMod val="104000"/>
              </a:schemeClr>
            </a:gs>
            <a:gs pos="78000">
              <a:schemeClr val="accent5">
                <a:hueOff val="1745659"/>
                <a:satOff val="5816"/>
                <a:lumOff val="6617"/>
                <a:alphaOff val="0"/>
                <a:shade val="100000"/>
                <a:satMod val="110000"/>
                <a:lumMod val="100000"/>
              </a:schemeClr>
            </a:gs>
          </a:gsLst>
          <a:lin ang="5400000" scaled="0"/>
        </a:gradFill>
        <a:ln w="9525" cap="flat" cmpd="sng" algn="ctr">
          <a:solidFill>
            <a:schemeClr val="accent5">
              <a:hueOff val="1745659"/>
              <a:satOff val="5816"/>
              <a:lumOff val="6617"/>
              <a:alphaOff val="0"/>
            </a:schemeClr>
          </a:solidFill>
          <a:prstDash val="solid"/>
        </a:ln>
        <a:effectLst/>
        <a:scene3d>
          <a:camera prst="orthographicFront">
            <a:rot lat="0" lon="0" rev="0"/>
          </a:camera>
          <a:lightRig rig="threePt" dir="t"/>
        </a:scene3d>
        <a:sp3d>
          <a:bevelT w="25400" h="12700"/>
        </a:sp3d>
      </dsp:spPr>
      <dsp:style>
        <a:lnRef idx="1">
          <a:scrgbClr r="0" g="0" b="0"/>
        </a:lnRef>
        <a:fillRef idx="3">
          <a:scrgbClr r="0" g="0" b="0"/>
        </a:fillRef>
        <a:effectRef idx="2">
          <a:scrgbClr r="0" g="0" b="0"/>
        </a:effectRef>
        <a:fontRef idx="minor">
          <a:schemeClr val="lt1"/>
        </a:fontRef>
      </dsp:style>
    </dsp:sp>
    <dsp:sp modelId="{E7218482-D4B4-4FA8-9FF5-E025DB199885}">
      <dsp:nvSpPr>
        <dsp:cNvPr id="0" name=""/>
        <dsp:cNvSpPr/>
      </dsp:nvSpPr>
      <dsp:spPr>
        <a:xfrm>
          <a:off x="0" y="2289241"/>
          <a:ext cx="4802995" cy="7629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kern="1200" dirty="0"/>
            <a:t>Youth Choice / Youth Voice: LGBTQ youth choose to live with hosts, who are vetted and trained individuals and families in our community (currently limited to Indianapolis/Marion County).</a:t>
          </a:r>
        </a:p>
      </dsp:txBody>
      <dsp:txXfrm>
        <a:off x="0" y="2289241"/>
        <a:ext cx="4802995" cy="762925"/>
      </dsp:txXfrm>
    </dsp:sp>
    <dsp:sp modelId="{5220770D-34BE-4FAB-975C-125787E967EB}">
      <dsp:nvSpPr>
        <dsp:cNvPr id="0" name=""/>
        <dsp:cNvSpPr/>
      </dsp:nvSpPr>
      <dsp:spPr>
        <a:xfrm>
          <a:off x="0" y="3052166"/>
          <a:ext cx="4802995" cy="0"/>
        </a:xfrm>
        <a:prstGeom prst="line">
          <a:avLst/>
        </a:prstGeom>
        <a:gradFill rotWithShape="0">
          <a:gsLst>
            <a:gs pos="0">
              <a:schemeClr val="accent5">
                <a:hueOff val="2327545"/>
                <a:satOff val="7755"/>
                <a:lumOff val="8823"/>
                <a:alphaOff val="0"/>
                <a:tint val="96000"/>
                <a:satMod val="100000"/>
                <a:lumMod val="104000"/>
              </a:schemeClr>
            </a:gs>
            <a:gs pos="78000">
              <a:schemeClr val="accent5">
                <a:hueOff val="2327545"/>
                <a:satOff val="7755"/>
                <a:lumOff val="8823"/>
                <a:alphaOff val="0"/>
                <a:shade val="100000"/>
                <a:satMod val="110000"/>
                <a:lumMod val="100000"/>
              </a:schemeClr>
            </a:gs>
          </a:gsLst>
          <a:lin ang="5400000" scaled="0"/>
        </a:gradFill>
        <a:ln w="9525" cap="flat" cmpd="sng" algn="ctr">
          <a:solidFill>
            <a:schemeClr val="accent5">
              <a:hueOff val="2327545"/>
              <a:satOff val="7755"/>
              <a:lumOff val="8823"/>
              <a:alphaOff val="0"/>
            </a:schemeClr>
          </a:solidFill>
          <a:prstDash val="solid"/>
        </a:ln>
        <a:effectLst/>
        <a:scene3d>
          <a:camera prst="orthographicFront">
            <a:rot lat="0" lon="0" rev="0"/>
          </a:camera>
          <a:lightRig rig="threePt" dir="t"/>
        </a:scene3d>
        <a:sp3d>
          <a:bevelT w="25400" h="12700"/>
        </a:sp3d>
      </dsp:spPr>
      <dsp:style>
        <a:lnRef idx="1">
          <a:scrgbClr r="0" g="0" b="0"/>
        </a:lnRef>
        <a:fillRef idx="3">
          <a:scrgbClr r="0" g="0" b="0"/>
        </a:fillRef>
        <a:effectRef idx="2">
          <a:scrgbClr r="0" g="0" b="0"/>
        </a:effectRef>
        <a:fontRef idx="minor">
          <a:schemeClr val="lt1"/>
        </a:fontRef>
      </dsp:style>
    </dsp:sp>
    <dsp:sp modelId="{7B2ED3B4-E0CB-4E41-81B3-A7A413D3F1DD}">
      <dsp:nvSpPr>
        <dsp:cNvPr id="0" name=""/>
        <dsp:cNvSpPr/>
      </dsp:nvSpPr>
      <dsp:spPr>
        <a:xfrm>
          <a:off x="0" y="3052166"/>
          <a:ext cx="4802995" cy="7629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kern="1200" dirty="0"/>
            <a:t>Based on the national model developed by Point Source Youth (</a:t>
          </a:r>
          <a:r>
            <a:rPr lang="en-US" sz="1000" kern="1200" dirty="0">
              <a:hlinkClick xmlns:r="http://schemas.openxmlformats.org/officeDocument/2006/relationships" r:id="rId1"/>
            </a:rPr>
            <a:t>https://www.pointsourceyouth.org/host-homes</a:t>
          </a:r>
          <a:r>
            <a:rPr lang="en-US" sz="1000" kern="1200" dirty="0"/>
            <a:t>) and funded by the Youth Homelessness Demonstration Program (YHDP)/HUD.</a:t>
          </a:r>
        </a:p>
      </dsp:txBody>
      <dsp:txXfrm>
        <a:off x="0" y="3052166"/>
        <a:ext cx="4802995" cy="76292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C584E0-B1A8-4C5B-8512-80C66B71293B}">
      <dsp:nvSpPr>
        <dsp:cNvPr id="0" name=""/>
        <dsp:cNvSpPr/>
      </dsp:nvSpPr>
      <dsp:spPr>
        <a:xfrm>
          <a:off x="2810445" y="465190"/>
          <a:ext cx="2282428" cy="1449341"/>
        </a:xfrm>
        <a:prstGeom prst="roundRect">
          <a:avLst>
            <a:gd name="adj" fmla="val 10000"/>
          </a:avLst>
        </a:prstGeom>
        <a:solidFill>
          <a:schemeClr val="accent6">
            <a:lumMod val="50000"/>
          </a:schemeClr>
        </a:soli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sp>
    <dsp:sp modelId="{4262E44D-6A1F-46DD-9778-8E25A1E79F92}">
      <dsp:nvSpPr>
        <dsp:cNvPr id="0" name=""/>
        <dsp:cNvSpPr/>
      </dsp:nvSpPr>
      <dsp:spPr>
        <a:xfrm>
          <a:off x="3064048" y="706113"/>
          <a:ext cx="2282428" cy="1449341"/>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Department of Child Services (DCS) Older Youth Initiatives Division</a:t>
          </a:r>
        </a:p>
      </dsp:txBody>
      <dsp:txXfrm>
        <a:off x="3106498" y="748563"/>
        <a:ext cx="2197528" cy="1364441"/>
      </dsp:txXfrm>
    </dsp:sp>
    <dsp:sp modelId="{E7CEE212-851F-4B4D-A846-55B62B43F0C6}">
      <dsp:nvSpPr>
        <dsp:cNvPr id="0" name=""/>
        <dsp:cNvSpPr/>
      </dsp:nvSpPr>
      <dsp:spPr>
        <a:xfrm>
          <a:off x="-20810" y="481350"/>
          <a:ext cx="2282428" cy="1449341"/>
        </a:xfrm>
        <a:prstGeom prst="roundRect">
          <a:avLst>
            <a:gd name="adj" fmla="val 10000"/>
          </a:avLst>
        </a:prstGeom>
        <a:gradFill rotWithShape="0">
          <a:gsLst>
            <a:gs pos="0">
              <a:schemeClr val="accent2">
                <a:hueOff val="0"/>
                <a:satOff val="0"/>
                <a:lumOff val="0"/>
                <a:alphaOff val="0"/>
                <a:tint val="96000"/>
                <a:satMod val="100000"/>
                <a:lumMod val="104000"/>
              </a:schemeClr>
            </a:gs>
            <a:gs pos="78000">
              <a:schemeClr val="accent2">
                <a:hueOff val="0"/>
                <a:satOff val="0"/>
                <a:lumOff val="0"/>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sp>
    <dsp:sp modelId="{DA8B7791-E34F-462E-BE9D-4715499E1AC7}">
      <dsp:nvSpPr>
        <dsp:cNvPr id="0" name=""/>
        <dsp:cNvSpPr/>
      </dsp:nvSpPr>
      <dsp:spPr>
        <a:xfrm>
          <a:off x="232792" y="722273"/>
          <a:ext cx="2282428" cy="1449341"/>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Self-Referral</a:t>
          </a:r>
        </a:p>
      </dsp:txBody>
      <dsp:txXfrm>
        <a:off x="275242" y="764723"/>
        <a:ext cx="2197528" cy="1364441"/>
      </dsp:txXfrm>
    </dsp:sp>
    <dsp:sp modelId="{DAC1BC34-A4A5-4807-B1FF-659DA06E8055}">
      <dsp:nvSpPr>
        <dsp:cNvPr id="0" name=""/>
        <dsp:cNvSpPr/>
      </dsp:nvSpPr>
      <dsp:spPr>
        <a:xfrm>
          <a:off x="5579268" y="478640"/>
          <a:ext cx="2282428" cy="1449341"/>
        </a:xfrm>
        <a:prstGeom prst="roundRect">
          <a:avLst>
            <a:gd name="adj" fmla="val 10000"/>
          </a:avLst>
        </a:prstGeom>
        <a:solidFill>
          <a:srgbClr val="7030A0"/>
        </a:soli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sp>
    <dsp:sp modelId="{8C0D0769-9C0F-460B-9E16-B44AD936FCB3}">
      <dsp:nvSpPr>
        <dsp:cNvPr id="0" name=""/>
        <dsp:cNvSpPr/>
      </dsp:nvSpPr>
      <dsp:spPr>
        <a:xfrm>
          <a:off x="5832871" y="719563"/>
          <a:ext cx="2282428" cy="1449341"/>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err="1"/>
            <a:t>YouthLink</a:t>
          </a:r>
          <a:r>
            <a:rPr lang="en-US" sz="1800" kern="1200" dirty="0"/>
            <a:t> – Indianapolis’ Continuum of Care</a:t>
          </a:r>
        </a:p>
      </dsp:txBody>
      <dsp:txXfrm>
        <a:off x="5875321" y="762013"/>
        <a:ext cx="2197528" cy="136444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03B4EA-A8EE-4E3F-9BAE-2E2B1AD2B4DD}">
      <dsp:nvSpPr>
        <dsp:cNvPr id="0" name=""/>
        <dsp:cNvSpPr/>
      </dsp:nvSpPr>
      <dsp:spPr>
        <a:xfrm>
          <a:off x="561150" y="18772"/>
          <a:ext cx="1441125" cy="1441125"/>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8D59826-D952-44CD-9A61-83EDEFE9EDC6}">
      <dsp:nvSpPr>
        <dsp:cNvPr id="0" name=""/>
        <dsp:cNvSpPr/>
      </dsp:nvSpPr>
      <dsp:spPr>
        <a:xfrm>
          <a:off x="868275" y="325898"/>
          <a:ext cx="826875" cy="82687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BDA25E0-55AA-42A0-816D-7BFF2B2B8BF7}">
      <dsp:nvSpPr>
        <dsp:cNvPr id="0" name=""/>
        <dsp:cNvSpPr/>
      </dsp:nvSpPr>
      <dsp:spPr>
        <a:xfrm>
          <a:off x="100462" y="1908773"/>
          <a:ext cx="2362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defRPr cap="all"/>
          </a:pPr>
          <a:r>
            <a:rPr lang="en-US" sz="1200" kern="1200" dirty="0"/>
            <a:t>Youth MAY attend </a:t>
          </a:r>
          <a:br>
            <a:rPr lang="en-US" sz="1200" kern="1200" dirty="0"/>
          </a:br>
          <a:r>
            <a:rPr lang="en-US" sz="1200" kern="1200" dirty="0"/>
            <a:t>school, vocational training OR WORK to achieve their goals.</a:t>
          </a:r>
        </a:p>
      </dsp:txBody>
      <dsp:txXfrm>
        <a:off x="100462" y="1908773"/>
        <a:ext cx="2362500" cy="720000"/>
      </dsp:txXfrm>
    </dsp:sp>
    <dsp:sp modelId="{F4AD183D-D9E0-4103-8423-CEE8240B2CBE}">
      <dsp:nvSpPr>
        <dsp:cNvPr id="0" name=""/>
        <dsp:cNvSpPr/>
      </dsp:nvSpPr>
      <dsp:spPr>
        <a:xfrm>
          <a:off x="3337087" y="18772"/>
          <a:ext cx="1441125" cy="1441125"/>
        </a:xfrm>
        <a:prstGeom prst="ellipse">
          <a:avLst/>
        </a:prstGeom>
        <a:solidFill>
          <a:schemeClr val="accent6">
            <a:lumMod val="75000"/>
          </a:schemeClr>
        </a:solidFill>
        <a:ln>
          <a:noFill/>
        </a:ln>
        <a:effectLst/>
      </dsp:spPr>
      <dsp:style>
        <a:lnRef idx="0">
          <a:scrgbClr r="0" g="0" b="0"/>
        </a:lnRef>
        <a:fillRef idx="1">
          <a:scrgbClr r="0" g="0" b="0"/>
        </a:fillRef>
        <a:effectRef idx="0">
          <a:scrgbClr r="0" g="0" b="0"/>
        </a:effectRef>
        <a:fontRef idx="minor"/>
      </dsp:style>
    </dsp:sp>
    <dsp:sp modelId="{1BF7DB5A-8E1F-4BAA-A395-D96789DCBFA2}">
      <dsp:nvSpPr>
        <dsp:cNvPr id="0" name=""/>
        <dsp:cNvSpPr/>
      </dsp:nvSpPr>
      <dsp:spPr>
        <a:xfrm>
          <a:off x="3644212" y="325898"/>
          <a:ext cx="826875" cy="826875"/>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7BD8008-5FA8-4795-A331-391213845851}">
      <dsp:nvSpPr>
        <dsp:cNvPr id="0" name=""/>
        <dsp:cNvSpPr/>
      </dsp:nvSpPr>
      <dsp:spPr>
        <a:xfrm>
          <a:off x="2876400" y="1908773"/>
          <a:ext cx="2362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defRPr cap="all"/>
          </a:pPr>
          <a:r>
            <a:rPr lang="en-US" sz="1200" kern="1200" dirty="0"/>
            <a:t>programming and activities WILL BE PROVIDED</a:t>
          </a:r>
          <a:br>
            <a:rPr lang="en-US" sz="1200" kern="1200" dirty="0"/>
          </a:br>
          <a:r>
            <a:rPr lang="en-US" sz="1200" kern="1200" dirty="0"/>
            <a:t>BY TRINITY HAVEN and</a:t>
          </a:r>
          <a:br>
            <a:rPr lang="en-US" sz="1200" kern="1200" dirty="0"/>
          </a:br>
          <a:r>
            <a:rPr lang="en-US" sz="1200" kern="1200" dirty="0"/>
            <a:t>partner AGENCIES.</a:t>
          </a:r>
        </a:p>
      </dsp:txBody>
      <dsp:txXfrm>
        <a:off x="2876400" y="1908773"/>
        <a:ext cx="2362500" cy="720000"/>
      </dsp:txXfrm>
    </dsp:sp>
    <dsp:sp modelId="{5ABFE72D-CF1A-44FE-A9CE-10057BB9FFE8}">
      <dsp:nvSpPr>
        <dsp:cNvPr id="0" name=""/>
        <dsp:cNvSpPr/>
      </dsp:nvSpPr>
      <dsp:spPr>
        <a:xfrm>
          <a:off x="6113025" y="18772"/>
          <a:ext cx="1441125" cy="1441125"/>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86255B3-995A-444C-9BD8-7C93F76D8183}">
      <dsp:nvSpPr>
        <dsp:cNvPr id="0" name=""/>
        <dsp:cNvSpPr/>
      </dsp:nvSpPr>
      <dsp:spPr>
        <a:xfrm>
          <a:off x="6420150" y="325898"/>
          <a:ext cx="826875" cy="826875"/>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359C18F-F39A-4DC3-99D4-C973170C9E9E}">
      <dsp:nvSpPr>
        <dsp:cNvPr id="0" name=""/>
        <dsp:cNvSpPr/>
      </dsp:nvSpPr>
      <dsp:spPr>
        <a:xfrm>
          <a:off x="5652337" y="1908773"/>
          <a:ext cx="2362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defRPr cap="all"/>
          </a:pPr>
          <a:r>
            <a:rPr lang="en-US" sz="1200" kern="1200" dirty="0"/>
            <a:t>Together we will CO-CREATE COMMUNITY, ESTABLISH CONNECTIONS, and </a:t>
          </a:r>
          <a:br>
            <a:rPr lang="en-US" sz="1200" kern="1200" dirty="0"/>
          </a:br>
          <a:r>
            <a:rPr lang="en-US" sz="1200" kern="1200" dirty="0"/>
            <a:t>EXPLORE POSSIBILITIES.</a:t>
          </a:r>
        </a:p>
      </dsp:txBody>
      <dsp:txXfrm>
        <a:off x="5652337" y="1908773"/>
        <a:ext cx="2362500" cy="72000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362200" y="549275"/>
            <a:ext cx="4876800" cy="2743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960120" y="3474720"/>
            <a:ext cx="7680960" cy="3291840"/>
          </a:xfrm>
          <a:prstGeom prst="rect">
            <a:avLst/>
          </a:prstGeom>
          <a:noFill/>
          <a:ln>
            <a:noFill/>
          </a:ln>
        </p:spPr>
        <p:txBody>
          <a:bodyPr spcFirstLastPara="1" wrap="square" lIns="96645" tIns="96645" rIns="96645" bIns="9664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2362200" y="549275"/>
            <a:ext cx="4876800" cy="27432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960120" y="3474720"/>
            <a:ext cx="7680960" cy="3291840"/>
          </a:xfrm>
          <a:prstGeom prst="rect">
            <a:avLst/>
          </a:prstGeom>
        </p:spPr>
        <p:txBody>
          <a:bodyPr spcFirstLastPara="1" wrap="square" lIns="96645" tIns="96645" rIns="96645" bIns="96645" anchor="t" anchorCtr="0">
            <a:noAutofit/>
          </a:bodyPr>
          <a:lstStyle/>
          <a:p>
            <a:pPr marL="0" indent="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400958b0e3_0_10:notes"/>
          <p:cNvSpPr>
            <a:spLocks noGrp="1" noRot="1" noChangeAspect="1"/>
          </p:cNvSpPr>
          <p:nvPr>
            <p:ph type="sldImg" idx="2"/>
          </p:nvPr>
        </p:nvSpPr>
        <p:spPr>
          <a:xfrm>
            <a:off x="2362200" y="549275"/>
            <a:ext cx="4876800" cy="27432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400958b0e3_0_10:notes"/>
          <p:cNvSpPr txBox="1">
            <a:spLocks noGrp="1"/>
          </p:cNvSpPr>
          <p:nvPr>
            <p:ph type="body" idx="1"/>
          </p:nvPr>
        </p:nvSpPr>
        <p:spPr>
          <a:xfrm>
            <a:off x="960120" y="3474720"/>
            <a:ext cx="7680960" cy="3291840"/>
          </a:xfrm>
          <a:prstGeom prst="rect">
            <a:avLst/>
          </a:prstGeom>
        </p:spPr>
        <p:txBody>
          <a:bodyPr spcFirstLastPara="1" wrap="square" lIns="96645" tIns="96645" rIns="96645" bIns="96645" anchor="t" anchorCtr="0">
            <a:noAutofit/>
          </a:bodyPr>
          <a:lstStyle/>
          <a:p>
            <a:pPr marL="0" indent="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400958b0e3_0_15:notes"/>
          <p:cNvSpPr>
            <a:spLocks noGrp="1" noRot="1" noChangeAspect="1"/>
          </p:cNvSpPr>
          <p:nvPr>
            <p:ph type="sldImg" idx="2"/>
          </p:nvPr>
        </p:nvSpPr>
        <p:spPr>
          <a:xfrm>
            <a:off x="2362200" y="549275"/>
            <a:ext cx="4876800" cy="27432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400958b0e3_0_15:notes"/>
          <p:cNvSpPr txBox="1">
            <a:spLocks noGrp="1"/>
          </p:cNvSpPr>
          <p:nvPr>
            <p:ph type="body" idx="1"/>
          </p:nvPr>
        </p:nvSpPr>
        <p:spPr>
          <a:xfrm>
            <a:off x="960120" y="3474720"/>
            <a:ext cx="7680960" cy="3291840"/>
          </a:xfrm>
          <a:prstGeom prst="rect">
            <a:avLst/>
          </a:prstGeom>
        </p:spPr>
        <p:txBody>
          <a:bodyPr spcFirstLastPara="1" wrap="square" lIns="96645" tIns="96645" rIns="96645" bIns="96645" anchor="t" anchorCtr="0">
            <a:noAutofit/>
          </a:bodyPr>
          <a:lstStyle/>
          <a:p>
            <a:pPr marL="0" indent="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400958b0e3_0_20:notes"/>
          <p:cNvSpPr>
            <a:spLocks noGrp="1" noRot="1" noChangeAspect="1"/>
          </p:cNvSpPr>
          <p:nvPr>
            <p:ph type="sldImg" idx="2"/>
          </p:nvPr>
        </p:nvSpPr>
        <p:spPr>
          <a:xfrm>
            <a:off x="2362200" y="549275"/>
            <a:ext cx="4876800" cy="27432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400958b0e3_0_20:notes"/>
          <p:cNvSpPr txBox="1">
            <a:spLocks noGrp="1"/>
          </p:cNvSpPr>
          <p:nvPr>
            <p:ph type="body" idx="1"/>
          </p:nvPr>
        </p:nvSpPr>
        <p:spPr>
          <a:xfrm>
            <a:off x="960120" y="3474720"/>
            <a:ext cx="7680960" cy="3291840"/>
          </a:xfrm>
          <a:prstGeom prst="rect">
            <a:avLst/>
          </a:prstGeom>
        </p:spPr>
        <p:txBody>
          <a:bodyPr spcFirstLastPara="1" wrap="square" lIns="96645" tIns="96645" rIns="96645" bIns="96645" anchor="t" anchorCtr="0">
            <a:noAutofit/>
          </a:bodyPr>
          <a:lstStyle/>
          <a:p>
            <a:pPr marL="0" indent="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3bd9857c60_0_92:notes"/>
          <p:cNvSpPr>
            <a:spLocks noGrp="1" noRot="1" noChangeAspect="1"/>
          </p:cNvSpPr>
          <p:nvPr>
            <p:ph type="sldImg" idx="2"/>
          </p:nvPr>
        </p:nvSpPr>
        <p:spPr>
          <a:xfrm>
            <a:off x="2362200" y="549275"/>
            <a:ext cx="4876800" cy="27432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3bd9857c60_0_92:notes"/>
          <p:cNvSpPr txBox="1">
            <a:spLocks noGrp="1"/>
          </p:cNvSpPr>
          <p:nvPr>
            <p:ph type="body" idx="1"/>
          </p:nvPr>
        </p:nvSpPr>
        <p:spPr>
          <a:xfrm>
            <a:off x="960120" y="3474720"/>
            <a:ext cx="7680960" cy="3291840"/>
          </a:xfrm>
          <a:prstGeom prst="rect">
            <a:avLst/>
          </a:prstGeom>
        </p:spPr>
        <p:txBody>
          <a:bodyPr spcFirstLastPara="1" wrap="square" lIns="96645" tIns="96645" rIns="96645" bIns="96645" anchor="t" anchorCtr="0">
            <a:noAutofit/>
          </a:bodyPr>
          <a:lstStyle/>
          <a:p>
            <a:pPr marL="0" indent="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400958b0e3_0_10:notes"/>
          <p:cNvSpPr>
            <a:spLocks noGrp="1" noRot="1" noChangeAspect="1"/>
          </p:cNvSpPr>
          <p:nvPr>
            <p:ph type="sldImg" idx="2"/>
          </p:nvPr>
        </p:nvSpPr>
        <p:spPr>
          <a:xfrm>
            <a:off x="2362200" y="549275"/>
            <a:ext cx="4876800" cy="27432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400958b0e3_0_10:notes"/>
          <p:cNvSpPr txBox="1">
            <a:spLocks noGrp="1"/>
          </p:cNvSpPr>
          <p:nvPr>
            <p:ph type="body" idx="1"/>
          </p:nvPr>
        </p:nvSpPr>
        <p:spPr>
          <a:xfrm>
            <a:off x="960120" y="3474720"/>
            <a:ext cx="7680960" cy="3291840"/>
          </a:xfrm>
          <a:prstGeom prst="rect">
            <a:avLst/>
          </a:prstGeom>
        </p:spPr>
        <p:txBody>
          <a:bodyPr spcFirstLastPara="1" wrap="square" lIns="96645" tIns="96645" rIns="96645" bIns="96645" anchor="t" anchorCtr="0">
            <a:noAutofit/>
          </a:bodyPr>
          <a:lstStyle/>
          <a:p>
            <a:pPr marL="0" indent="0">
              <a:buNone/>
            </a:pPr>
            <a:endParaRPr/>
          </a:p>
        </p:txBody>
      </p:sp>
    </p:spTree>
    <p:extLst>
      <p:ext uri="{BB962C8B-B14F-4D97-AF65-F5344CB8AC3E}">
        <p14:creationId xmlns:p14="http://schemas.microsoft.com/office/powerpoint/2010/main" val="41419825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2200" y="549275"/>
            <a:ext cx="4876800" cy="27432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230372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400958b0e3_0_35:notes"/>
          <p:cNvSpPr>
            <a:spLocks noGrp="1" noRot="1" noChangeAspect="1"/>
          </p:cNvSpPr>
          <p:nvPr>
            <p:ph type="sldImg" idx="2"/>
          </p:nvPr>
        </p:nvSpPr>
        <p:spPr>
          <a:xfrm>
            <a:off x="2362200" y="549275"/>
            <a:ext cx="4876800" cy="27432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400958b0e3_0_35:notes"/>
          <p:cNvSpPr txBox="1">
            <a:spLocks noGrp="1"/>
          </p:cNvSpPr>
          <p:nvPr>
            <p:ph type="body" idx="1"/>
          </p:nvPr>
        </p:nvSpPr>
        <p:spPr>
          <a:xfrm>
            <a:off x="960120" y="3474720"/>
            <a:ext cx="7680960" cy="3291840"/>
          </a:xfrm>
          <a:prstGeom prst="rect">
            <a:avLst/>
          </a:prstGeom>
        </p:spPr>
        <p:txBody>
          <a:bodyPr spcFirstLastPara="1" wrap="square" lIns="96645" tIns="96645" rIns="96645" bIns="96645" anchor="t" anchorCtr="0">
            <a:noAutofit/>
          </a:bodyPr>
          <a:lstStyle/>
          <a:p>
            <a:pPr marL="0" indent="0">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400958b0e3_0_35:notes"/>
          <p:cNvSpPr>
            <a:spLocks noGrp="1" noRot="1" noChangeAspect="1"/>
          </p:cNvSpPr>
          <p:nvPr>
            <p:ph type="sldImg" idx="2"/>
          </p:nvPr>
        </p:nvSpPr>
        <p:spPr>
          <a:xfrm>
            <a:off x="2362200" y="549275"/>
            <a:ext cx="4876800" cy="27432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400958b0e3_0_35:notes"/>
          <p:cNvSpPr txBox="1">
            <a:spLocks noGrp="1"/>
          </p:cNvSpPr>
          <p:nvPr>
            <p:ph type="body" idx="1"/>
          </p:nvPr>
        </p:nvSpPr>
        <p:spPr>
          <a:xfrm>
            <a:off x="960120" y="3474720"/>
            <a:ext cx="7680960" cy="3291840"/>
          </a:xfrm>
          <a:prstGeom prst="rect">
            <a:avLst/>
          </a:prstGeom>
        </p:spPr>
        <p:txBody>
          <a:bodyPr spcFirstLastPara="1" wrap="square" lIns="96645" tIns="96645" rIns="96645" bIns="96645" anchor="t" anchorCtr="0">
            <a:noAutofit/>
          </a:bodyPr>
          <a:lstStyle/>
          <a:p>
            <a:pPr marL="0" indent="0" defTabSz="966612">
              <a:buNone/>
              <a:defRPr/>
            </a:pPr>
            <a:r>
              <a:rPr lang="en-US" sz="1900" dirty="0">
                <a:latin typeface="Arial" panose="020B0604020202020204" pitchFamily="34" charset="0"/>
                <a:ea typeface="Arial" panose="020B0604020202020204" pitchFamily="34" charset="0"/>
              </a:rPr>
              <a:t>Trinity Haven provides safe, affirming housing for LGBTQ youth experiencing housing instability.</a:t>
            </a:r>
          </a:p>
          <a:p>
            <a:pPr marL="0" indent="0">
              <a:buNone/>
            </a:pPr>
            <a:endParaRPr dirty="0"/>
          </a:p>
        </p:txBody>
      </p:sp>
    </p:spTree>
    <p:extLst>
      <p:ext uri="{BB962C8B-B14F-4D97-AF65-F5344CB8AC3E}">
        <p14:creationId xmlns:p14="http://schemas.microsoft.com/office/powerpoint/2010/main" val="26739427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400958b0e3_0_35:notes"/>
          <p:cNvSpPr>
            <a:spLocks noGrp="1" noRot="1" noChangeAspect="1"/>
          </p:cNvSpPr>
          <p:nvPr>
            <p:ph type="sldImg" idx="2"/>
          </p:nvPr>
        </p:nvSpPr>
        <p:spPr>
          <a:xfrm>
            <a:off x="2362200" y="549275"/>
            <a:ext cx="4876800" cy="27432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400958b0e3_0_35:notes"/>
          <p:cNvSpPr txBox="1">
            <a:spLocks noGrp="1"/>
          </p:cNvSpPr>
          <p:nvPr>
            <p:ph type="body" idx="1"/>
          </p:nvPr>
        </p:nvSpPr>
        <p:spPr>
          <a:xfrm>
            <a:off x="960120" y="3474720"/>
            <a:ext cx="7680960" cy="3291840"/>
          </a:xfrm>
          <a:prstGeom prst="rect">
            <a:avLst/>
          </a:prstGeom>
        </p:spPr>
        <p:txBody>
          <a:bodyPr spcFirstLastPara="1" wrap="square" lIns="96645" tIns="96645" rIns="96645" bIns="96645" anchor="t" anchorCtr="0">
            <a:noAutofit/>
          </a:bodyPr>
          <a:lstStyle/>
          <a:p>
            <a:pPr marL="0">
              <a:lnSpc>
                <a:spcPct val="115000"/>
              </a:lnSpc>
              <a:spcAft>
                <a:spcPts val="846"/>
              </a:spcAft>
            </a:pPr>
            <a:r>
              <a:rPr lang="en-US" sz="1900" dirty="0">
                <a:latin typeface="Arial" panose="020B0604020202020204" pitchFamily="34" charset="0"/>
                <a:ea typeface="Arial" panose="020B0604020202020204" pitchFamily="34" charset="0"/>
              </a:rPr>
              <a:t>Every LGBTQ youth in Indiana has safe, welcoming, and affirming housing within a caring community.</a:t>
            </a:r>
          </a:p>
          <a:p>
            <a:pPr marL="0" indent="0">
              <a:buNone/>
            </a:pPr>
            <a:endParaRPr dirty="0"/>
          </a:p>
        </p:txBody>
      </p:sp>
    </p:spTree>
    <p:extLst>
      <p:ext uri="{BB962C8B-B14F-4D97-AF65-F5344CB8AC3E}">
        <p14:creationId xmlns:p14="http://schemas.microsoft.com/office/powerpoint/2010/main" val="26625913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400958b0e3_0_0:notes"/>
          <p:cNvSpPr>
            <a:spLocks noGrp="1" noRot="1" noChangeAspect="1"/>
          </p:cNvSpPr>
          <p:nvPr>
            <p:ph type="sldImg" idx="2"/>
          </p:nvPr>
        </p:nvSpPr>
        <p:spPr>
          <a:xfrm>
            <a:off x="2362200" y="549275"/>
            <a:ext cx="4876800" cy="27432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400958b0e3_0_0:notes"/>
          <p:cNvSpPr txBox="1">
            <a:spLocks noGrp="1"/>
          </p:cNvSpPr>
          <p:nvPr>
            <p:ph type="body" idx="1"/>
          </p:nvPr>
        </p:nvSpPr>
        <p:spPr>
          <a:xfrm>
            <a:off x="960120" y="3474720"/>
            <a:ext cx="7680960" cy="3291840"/>
          </a:xfrm>
          <a:prstGeom prst="rect">
            <a:avLst/>
          </a:prstGeom>
        </p:spPr>
        <p:txBody>
          <a:bodyPr spcFirstLastPara="1" wrap="square" lIns="96645" tIns="96645" rIns="96645" bIns="96645" anchor="t" anchorCtr="0">
            <a:noAutofit/>
          </a:bodyPr>
          <a:lstStyle/>
          <a:p>
            <a:pPr marL="0" indent="0">
              <a:buNone/>
            </a:pPr>
            <a:endParaRPr/>
          </a:p>
        </p:txBody>
      </p:sp>
    </p:spTree>
    <p:extLst>
      <p:ext uri="{BB962C8B-B14F-4D97-AF65-F5344CB8AC3E}">
        <p14:creationId xmlns:p14="http://schemas.microsoft.com/office/powerpoint/2010/main" val="16903819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400958b0e3_0_10:notes"/>
          <p:cNvSpPr>
            <a:spLocks noGrp="1" noRot="1" noChangeAspect="1"/>
          </p:cNvSpPr>
          <p:nvPr>
            <p:ph type="sldImg" idx="2"/>
          </p:nvPr>
        </p:nvSpPr>
        <p:spPr>
          <a:xfrm>
            <a:off x="2362200" y="549275"/>
            <a:ext cx="4876800" cy="27432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400958b0e3_0_10:notes"/>
          <p:cNvSpPr txBox="1">
            <a:spLocks noGrp="1"/>
          </p:cNvSpPr>
          <p:nvPr>
            <p:ph type="body" idx="1"/>
          </p:nvPr>
        </p:nvSpPr>
        <p:spPr>
          <a:xfrm>
            <a:off x="960120" y="3474720"/>
            <a:ext cx="7680960" cy="3291840"/>
          </a:xfrm>
          <a:prstGeom prst="rect">
            <a:avLst/>
          </a:prstGeom>
        </p:spPr>
        <p:txBody>
          <a:bodyPr spcFirstLastPara="1" wrap="square" lIns="96645" tIns="96645" rIns="96645" bIns="96645" anchor="t" anchorCtr="0">
            <a:noAutofit/>
          </a:bodyPr>
          <a:lstStyle/>
          <a:p>
            <a:pPr marL="0" indent="0">
              <a:buNone/>
            </a:pPr>
            <a:endParaRPr/>
          </a:p>
        </p:txBody>
      </p:sp>
    </p:spTree>
    <p:extLst>
      <p:ext uri="{BB962C8B-B14F-4D97-AF65-F5344CB8AC3E}">
        <p14:creationId xmlns:p14="http://schemas.microsoft.com/office/powerpoint/2010/main" val="6210672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400958b0e3_0_0:notes"/>
          <p:cNvSpPr>
            <a:spLocks noGrp="1" noRot="1" noChangeAspect="1"/>
          </p:cNvSpPr>
          <p:nvPr>
            <p:ph type="sldImg" idx="2"/>
          </p:nvPr>
        </p:nvSpPr>
        <p:spPr>
          <a:xfrm>
            <a:off x="2362200" y="549275"/>
            <a:ext cx="4876800" cy="27432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400958b0e3_0_0:notes"/>
          <p:cNvSpPr txBox="1">
            <a:spLocks noGrp="1"/>
          </p:cNvSpPr>
          <p:nvPr>
            <p:ph type="body" idx="1"/>
          </p:nvPr>
        </p:nvSpPr>
        <p:spPr>
          <a:xfrm>
            <a:off x="960120" y="3474720"/>
            <a:ext cx="7680960" cy="3291840"/>
          </a:xfrm>
          <a:prstGeom prst="rect">
            <a:avLst/>
          </a:prstGeom>
        </p:spPr>
        <p:txBody>
          <a:bodyPr spcFirstLastPara="1" wrap="square" lIns="96645" tIns="96645" rIns="96645" bIns="96645" anchor="t" anchorCtr="0">
            <a:noAutofit/>
          </a:bodyPr>
          <a:lstStyle/>
          <a:p>
            <a:pPr marL="0" indent="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400958b0e3_0_10:notes"/>
          <p:cNvSpPr>
            <a:spLocks noGrp="1" noRot="1" noChangeAspect="1"/>
          </p:cNvSpPr>
          <p:nvPr>
            <p:ph type="sldImg" idx="2"/>
          </p:nvPr>
        </p:nvSpPr>
        <p:spPr>
          <a:xfrm>
            <a:off x="2362200" y="549275"/>
            <a:ext cx="4876800" cy="27432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400958b0e3_0_10:notes"/>
          <p:cNvSpPr txBox="1">
            <a:spLocks noGrp="1"/>
          </p:cNvSpPr>
          <p:nvPr>
            <p:ph type="body" idx="1"/>
          </p:nvPr>
        </p:nvSpPr>
        <p:spPr>
          <a:xfrm>
            <a:off x="960120" y="3474720"/>
            <a:ext cx="7680960" cy="3291840"/>
          </a:xfrm>
          <a:prstGeom prst="rect">
            <a:avLst/>
          </a:prstGeom>
        </p:spPr>
        <p:txBody>
          <a:bodyPr spcFirstLastPara="1" wrap="square" lIns="96645" tIns="96645" rIns="96645" bIns="96645" anchor="t" anchorCtr="0">
            <a:noAutofit/>
          </a:bodyPr>
          <a:lstStyle/>
          <a:p>
            <a:pPr marL="0" indent="0">
              <a:buNone/>
            </a:pPr>
            <a:endParaRPr/>
          </a:p>
        </p:txBody>
      </p:sp>
    </p:spTree>
    <p:extLst>
      <p:ext uri="{BB962C8B-B14F-4D97-AF65-F5344CB8AC3E}">
        <p14:creationId xmlns:p14="http://schemas.microsoft.com/office/powerpoint/2010/main" val="25534243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81362"/>
            <a:ext cx="9144000" cy="1862138"/>
          </a:xfrm>
          <a:prstGeom prst="rect">
            <a:avLst/>
          </a:prstGeom>
        </p:spPr>
      </p:pic>
      <p:sp>
        <p:nvSpPr>
          <p:cNvPr id="2" name="Title 1"/>
          <p:cNvSpPr>
            <a:spLocks noGrp="1"/>
          </p:cNvSpPr>
          <p:nvPr>
            <p:ph type="ctrTitle"/>
          </p:nvPr>
        </p:nvSpPr>
        <p:spPr>
          <a:xfrm>
            <a:off x="1028700" y="1352554"/>
            <a:ext cx="7086600" cy="1368822"/>
          </a:xfrm>
        </p:spPr>
        <p:txBody>
          <a:bodyPr anchor="b">
            <a:normAutofit/>
          </a:bodyPr>
          <a:lstStyle>
            <a:lvl1pPr algn="l">
              <a:defRPr sz="4500"/>
            </a:lvl1pPr>
          </a:lstStyle>
          <a:p>
            <a:r>
              <a:rPr lang="en-US"/>
              <a:t>Click to edit Master title style</a:t>
            </a:r>
            <a:endParaRPr lang="en-US" dirty="0"/>
          </a:p>
        </p:txBody>
      </p:sp>
      <p:sp>
        <p:nvSpPr>
          <p:cNvPr id="3" name="Subtitle 2"/>
          <p:cNvSpPr>
            <a:spLocks noGrp="1"/>
          </p:cNvSpPr>
          <p:nvPr>
            <p:ph type="subTitle" idx="1"/>
          </p:nvPr>
        </p:nvSpPr>
        <p:spPr>
          <a:xfrm>
            <a:off x="1028700" y="2724151"/>
            <a:ext cx="7086600" cy="514350"/>
          </a:xfrm>
        </p:spPr>
        <p:txBody>
          <a:bodyPr>
            <a:normAutofit/>
          </a:bodyPr>
          <a:lstStyle>
            <a:lvl1pPr marL="0" indent="0" algn="l">
              <a:buNone/>
              <a:defRPr sz="15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a:xfrm>
            <a:off x="5932171" y="3235746"/>
            <a:ext cx="2183130" cy="280982"/>
          </a:xfrm>
        </p:spPr>
        <p:txBody>
          <a:bodyPr/>
          <a:lstStyle/>
          <a:p>
            <a:fld id="{48A87A34-81AB-432B-8DAE-1953F412C126}" type="datetimeFigureOut">
              <a:rPr lang="en-US" dirty="0"/>
              <a:t>5/24/2022</a:t>
            </a:fld>
            <a:endParaRPr lang="en-US" dirty="0"/>
          </a:p>
        </p:txBody>
      </p:sp>
      <p:sp>
        <p:nvSpPr>
          <p:cNvPr id="5" name="Footer Placeholder 4"/>
          <p:cNvSpPr>
            <a:spLocks noGrp="1"/>
          </p:cNvSpPr>
          <p:nvPr>
            <p:ph type="ftr" sz="quarter" idx="11"/>
          </p:nvPr>
        </p:nvSpPr>
        <p:spPr>
          <a:xfrm>
            <a:off x="1028700" y="3242884"/>
            <a:ext cx="4800600" cy="273844"/>
          </a:xfrm>
        </p:spPr>
        <p:txBody>
          <a:bodyPr/>
          <a:lstStyle/>
          <a:p>
            <a:endParaRPr lang="en-US" dirty="0"/>
          </a:p>
        </p:txBody>
      </p:sp>
      <p:sp>
        <p:nvSpPr>
          <p:cNvPr id="6" name="Slide Number Placeholder 5"/>
          <p:cNvSpPr>
            <a:spLocks noGrp="1"/>
          </p:cNvSpPr>
          <p:nvPr>
            <p:ph type="sldNum" sz="quarter" idx="12"/>
          </p:nvPr>
        </p:nvSpPr>
        <p:spPr>
          <a:xfrm>
            <a:off x="6057900" y="1073150"/>
            <a:ext cx="2057400" cy="273844"/>
          </a:xfrm>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10701666"/>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33" y="3523021"/>
            <a:ext cx="8116526" cy="614516"/>
          </a:xfrm>
        </p:spPr>
        <p:txBody>
          <a:bodyPr anchor="b"/>
          <a:lstStyle>
            <a:lvl1pPr algn="l">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1295" y="706080"/>
            <a:ext cx="8116380" cy="260862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514350" y="4137537"/>
            <a:ext cx="8115300" cy="526477"/>
          </a:xfrm>
        </p:spPr>
        <p:txBody>
          <a:bodyPr/>
          <a:lstStyle>
            <a:lvl1pPr marL="0" indent="0" algn="l">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837714578"/>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81362"/>
            <a:ext cx="9144000" cy="1862138"/>
          </a:xfrm>
          <a:prstGeom prst="rect">
            <a:avLst/>
          </a:prstGeom>
        </p:spPr>
      </p:pic>
      <p:sp>
        <p:nvSpPr>
          <p:cNvPr id="2" name="Title 1"/>
          <p:cNvSpPr>
            <a:spLocks noGrp="1"/>
          </p:cNvSpPr>
          <p:nvPr>
            <p:ph type="title"/>
          </p:nvPr>
        </p:nvSpPr>
        <p:spPr>
          <a:xfrm>
            <a:off x="514350" y="565150"/>
            <a:ext cx="8115300" cy="2101850"/>
          </a:xfrm>
        </p:spPr>
        <p:txBody>
          <a:bodyPr anchor="ctr"/>
          <a:lstStyle>
            <a:lvl1pPr algn="l">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768350" y="2736850"/>
            <a:ext cx="7597887" cy="749300"/>
          </a:xfrm>
        </p:spPr>
        <p:txBody>
          <a:bodyPr anchor="ct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5860839" y="285750"/>
            <a:ext cx="2183130" cy="273844"/>
          </a:xfrm>
        </p:spPr>
        <p:txBody>
          <a:bodyPr/>
          <a:lstStyle>
            <a:lvl1pPr algn="r">
              <a:defRPr/>
            </a:lvl1pPr>
          </a:lstStyle>
          <a:p>
            <a:fld id="{48A87A34-81AB-432B-8DAE-1953F412C126}" type="datetimeFigureOut">
              <a:rPr lang="en-US" dirty="0"/>
              <a:pPr/>
              <a:t>5/24/2022</a:t>
            </a:fld>
            <a:endParaRPr lang="en-US" dirty="0"/>
          </a:p>
        </p:txBody>
      </p:sp>
      <p:sp>
        <p:nvSpPr>
          <p:cNvPr id="6" name="Footer Placeholder 5"/>
          <p:cNvSpPr>
            <a:spLocks noGrp="1"/>
          </p:cNvSpPr>
          <p:nvPr>
            <p:ph type="ftr" sz="quarter" idx="11"/>
          </p:nvPr>
        </p:nvSpPr>
        <p:spPr>
          <a:xfrm>
            <a:off x="514350" y="284956"/>
            <a:ext cx="5243619" cy="273844"/>
          </a:xfrm>
        </p:spPr>
        <p:txBody>
          <a:bodyPr/>
          <a:lstStyle/>
          <a:p>
            <a:endParaRPr lang="en-US" dirty="0"/>
          </a:p>
        </p:txBody>
      </p:sp>
      <p:sp>
        <p:nvSpPr>
          <p:cNvPr id="7" name="Slide Number Placeholder 6"/>
          <p:cNvSpPr>
            <a:spLocks noGrp="1"/>
          </p:cNvSpPr>
          <p:nvPr>
            <p:ph type="sldNum" sz="quarter" idx="12"/>
          </p:nvPr>
        </p:nvSpPr>
        <p:spPr>
          <a:xfrm>
            <a:off x="8146839" y="285750"/>
            <a:ext cx="482811" cy="273844"/>
          </a:xfrm>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4261970327"/>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81362"/>
            <a:ext cx="9144000" cy="1862138"/>
          </a:xfrm>
          <a:prstGeom prst="rect">
            <a:avLst/>
          </a:prstGeom>
        </p:spPr>
      </p:pic>
      <p:sp>
        <p:nvSpPr>
          <p:cNvPr id="2" name="Title 1"/>
          <p:cNvSpPr>
            <a:spLocks noGrp="1"/>
          </p:cNvSpPr>
          <p:nvPr>
            <p:ph type="title"/>
          </p:nvPr>
        </p:nvSpPr>
        <p:spPr>
          <a:xfrm>
            <a:off x="768351" y="565150"/>
            <a:ext cx="7613650" cy="1953371"/>
          </a:xfrm>
        </p:spPr>
        <p:txBody>
          <a:bodyPr anchor="ctr"/>
          <a:lstStyle>
            <a:lvl1pPr algn="l">
              <a:defRPr sz="2400"/>
            </a:lvl1pPr>
          </a:lstStyle>
          <a:p>
            <a:r>
              <a:rPr lang="en-US"/>
              <a:t>Click to edit Master title style</a:t>
            </a:r>
            <a:endParaRPr lang="en-US" dirty="0"/>
          </a:p>
        </p:txBody>
      </p:sp>
      <p:sp>
        <p:nvSpPr>
          <p:cNvPr id="12" name="Text Placeholder 3"/>
          <p:cNvSpPr>
            <a:spLocks noGrp="1"/>
          </p:cNvSpPr>
          <p:nvPr>
            <p:ph type="body" sz="half" idx="13"/>
          </p:nvPr>
        </p:nvSpPr>
        <p:spPr>
          <a:xfrm>
            <a:off x="977899" y="2524168"/>
            <a:ext cx="7194552" cy="333332"/>
          </a:xfrm>
        </p:spPr>
        <p:txBody>
          <a:bodyPr anchor="t">
            <a:normAutofit/>
          </a:bodyPr>
          <a:lstStyle>
            <a:lvl1pPr marL="0" indent="0">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4" name="Text Placeholder 3"/>
          <p:cNvSpPr>
            <a:spLocks noGrp="1"/>
          </p:cNvSpPr>
          <p:nvPr>
            <p:ph type="body" sz="half" idx="2"/>
          </p:nvPr>
        </p:nvSpPr>
        <p:spPr>
          <a:xfrm>
            <a:off x="768351" y="2969897"/>
            <a:ext cx="7613650" cy="509903"/>
          </a:xfrm>
        </p:spPr>
        <p:txBody>
          <a:bodyPr anchor="ctr">
            <a:normAutofit/>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5860839" y="285750"/>
            <a:ext cx="2183130" cy="273844"/>
          </a:xfrm>
        </p:spPr>
        <p:txBody>
          <a:bodyPr/>
          <a:lstStyle>
            <a:lvl1pPr algn="r">
              <a:defRPr/>
            </a:lvl1pPr>
          </a:lstStyle>
          <a:p>
            <a:fld id="{48A87A34-81AB-432B-8DAE-1953F412C126}" type="datetimeFigureOut">
              <a:rPr lang="en-US" dirty="0"/>
              <a:pPr/>
              <a:t>5/24/2022</a:t>
            </a:fld>
            <a:endParaRPr lang="en-US" dirty="0"/>
          </a:p>
        </p:txBody>
      </p:sp>
      <p:sp>
        <p:nvSpPr>
          <p:cNvPr id="6" name="Footer Placeholder 5"/>
          <p:cNvSpPr>
            <a:spLocks noGrp="1"/>
          </p:cNvSpPr>
          <p:nvPr>
            <p:ph type="ftr" sz="quarter" idx="11"/>
          </p:nvPr>
        </p:nvSpPr>
        <p:spPr>
          <a:xfrm>
            <a:off x="514350" y="284956"/>
            <a:ext cx="5243619" cy="273844"/>
          </a:xfrm>
        </p:spPr>
        <p:txBody>
          <a:bodyPr/>
          <a:lstStyle/>
          <a:p>
            <a:endParaRPr lang="en-US" dirty="0"/>
          </a:p>
        </p:txBody>
      </p:sp>
      <p:sp>
        <p:nvSpPr>
          <p:cNvPr id="7" name="Slide Number Placeholder 6"/>
          <p:cNvSpPr>
            <a:spLocks noGrp="1"/>
          </p:cNvSpPr>
          <p:nvPr>
            <p:ph type="sldNum" sz="quarter" idx="12"/>
          </p:nvPr>
        </p:nvSpPr>
        <p:spPr>
          <a:xfrm>
            <a:off x="8146839" y="285750"/>
            <a:ext cx="482811" cy="273844"/>
          </a:xfrm>
        </p:spPr>
        <p:txBody>
          <a:bodyPr/>
          <a:lstStyle/>
          <a:p>
            <a:pPr marL="0" lvl="0" indent="0" algn="r" rtl="0">
              <a:spcBef>
                <a:spcPts val="0"/>
              </a:spcBef>
              <a:spcAft>
                <a:spcPts val="0"/>
              </a:spcAft>
              <a:buNone/>
            </a:pPr>
            <a:fld id="{00000000-1234-1234-1234-123412341234}" type="slidenum">
              <a:rPr lang="en" smtClean="0"/>
              <a:t>‹#›</a:t>
            </a:fld>
            <a:endParaRPr lang="en"/>
          </a:p>
        </p:txBody>
      </p:sp>
      <p:sp>
        <p:nvSpPr>
          <p:cNvPr id="9" name="TextBox 8"/>
          <p:cNvSpPr txBox="1"/>
          <p:nvPr/>
        </p:nvSpPr>
        <p:spPr>
          <a:xfrm>
            <a:off x="357188" y="700088"/>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0" name="TextBox 9"/>
          <p:cNvSpPr txBox="1"/>
          <p:nvPr/>
        </p:nvSpPr>
        <p:spPr>
          <a:xfrm>
            <a:off x="8238173" y="2025968"/>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4091883302"/>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81362"/>
            <a:ext cx="9144000" cy="1862138"/>
          </a:xfrm>
          <a:prstGeom prst="rect">
            <a:avLst/>
          </a:prstGeom>
        </p:spPr>
      </p:pic>
      <p:sp>
        <p:nvSpPr>
          <p:cNvPr id="2" name="Title 1"/>
          <p:cNvSpPr>
            <a:spLocks noGrp="1"/>
          </p:cNvSpPr>
          <p:nvPr>
            <p:ph type="title"/>
          </p:nvPr>
        </p:nvSpPr>
        <p:spPr>
          <a:xfrm>
            <a:off x="768371" y="843526"/>
            <a:ext cx="7609640" cy="1883876"/>
          </a:xfrm>
        </p:spPr>
        <p:txBody>
          <a:bodyPr anchor="b"/>
          <a:lstStyle>
            <a:lvl1pPr algn="l">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768350" y="2736237"/>
            <a:ext cx="7608491" cy="749914"/>
          </a:xfrm>
        </p:spPr>
        <p:txBody>
          <a:bodyPr anchor="t"/>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5860839" y="284163"/>
            <a:ext cx="2183130" cy="273844"/>
          </a:xfrm>
        </p:spPr>
        <p:txBody>
          <a:bodyPr/>
          <a:lstStyle>
            <a:lvl1pPr algn="r">
              <a:defRPr/>
            </a:lvl1pPr>
          </a:lstStyle>
          <a:p>
            <a:fld id="{48A87A34-81AB-432B-8DAE-1953F412C126}" type="datetimeFigureOut">
              <a:rPr lang="en-US" dirty="0"/>
              <a:pPr/>
              <a:t>5/24/2022</a:t>
            </a:fld>
            <a:endParaRPr lang="en-US" dirty="0"/>
          </a:p>
        </p:txBody>
      </p:sp>
      <p:sp>
        <p:nvSpPr>
          <p:cNvPr id="6" name="Footer Placeholder 5"/>
          <p:cNvSpPr>
            <a:spLocks noGrp="1"/>
          </p:cNvSpPr>
          <p:nvPr>
            <p:ph type="ftr" sz="quarter" idx="11"/>
          </p:nvPr>
        </p:nvSpPr>
        <p:spPr>
          <a:xfrm>
            <a:off x="514350" y="284163"/>
            <a:ext cx="5243619" cy="273844"/>
          </a:xfrm>
        </p:spPr>
        <p:txBody>
          <a:bodyPr/>
          <a:lstStyle/>
          <a:p>
            <a:endParaRPr lang="en-US" dirty="0"/>
          </a:p>
        </p:txBody>
      </p:sp>
      <p:sp>
        <p:nvSpPr>
          <p:cNvPr id="7" name="Slide Number Placeholder 6"/>
          <p:cNvSpPr>
            <a:spLocks noGrp="1"/>
          </p:cNvSpPr>
          <p:nvPr>
            <p:ph type="sldNum" sz="quarter" idx="12"/>
          </p:nvPr>
        </p:nvSpPr>
        <p:spPr>
          <a:xfrm>
            <a:off x="8146839" y="285750"/>
            <a:ext cx="482811" cy="273844"/>
          </a:xfrm>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836297241"/>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171701" y="571500"/>
            <a:ext cx="6457949" cy="9779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514350" y="1651560"/>
            <a:ext cx="2592324" cy="462990"/>
          </a:xfrm>
        </p:spPr>
        <p:txBody>
          <a:bodyPr anchor="b">
            <a:noAutofit/>
          </a:bodyPr>
          <a:lstStyle>
            <a:lvl1pPr marL="0" indent="0">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8" name="Text Placeholder 3"/>
          <p:cNvSpPr>
            <a:spLocks noGrp="1"/>
          </p:cNvSpPr>
          <p:nvPr>
            <p:ph type="body" sz="half" idx="15"/>
          </p:nvPr>
        </p:nvSpPr>
        <p:spPr>
          <a:xfrm>
            <a:off x="514349" y="2178424"/>
            <a:ext cx="2592324" cy="248559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9" name="Text Placeholder 4"/>
          <p:cNvSpPr>
            <a:spLocks noGrp="1"/>
          </p:cNvSpPr>
          <p:nvPr>
            <p:ph type="body" sz="quarter" idx="3"/>
          </p:nvPr>
        </p:nvSpPr>
        <p:spPr>
          <a:xfrm>
            <a:off x="3276600" y="1650999"/>
            <a:ext cx="2592324" cy="469901"/>
          </a:xfrm>
        </p:spPr>
        <p:txBody>
          <a:bodyPr anchor="b">
            <a:noAutofit/>
          </a:bodyPr>
          <a:lstStyle>
            <a:lvl1pPr marL="0" indent="0">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0" name="Text Placeholder 3"/>
          <p:cNvSpPr>
            <a:spLocks noGrp="1"/>
          </p:cNvSpPr>
          <p:nvPr>
            <p:ph type="body" sz="half" idx="16"/>
          </p:nvPr>
        </p:nvSpPr>
        <p:spPr>
          <a:xfrm>
            <a:off x="3275144" y="2178050"/>
            <a:ext cx="2592324" cy="248596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1" name="Text Placeholder 4"/>
          <p:cNvSpPr>
            <a:spLocks noGrp="1"/>
          </p:cNvSpPr>
          <p:nvPr>
            <p:ph type="body" sz="quarter" idx="13"/>
          </p:nvPr>
        </p:nvSpPr>
        <p:spPr>
          <a:xfrm>
            <a:off x="6038850" y="1644649"/>
            <a:ext cx="2592324" cy="469901"/>
          </a:xfrm>
        </p:spPr>
        <p:txBody>
          <a:bodyPr anchor="b">
            <a:noAutofit/>
          </a:bodyPr>
          <a:lstStyle>
            <a:lvl1pPr marL="0" indent="0">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2" name="Text Placeholder 3"/>
          <p:cNvSpPr>
            <a:spLocks noGrp="1"/>
          </p:cNvSpPr>
          <p:nvPr>
            <p:ph type="body" sz="half" idx="17"/>
          </p:nvPr>
        </p:nvSpPr>
        <p:spPr>
          <a:xfrm>
            <a:off x="6038851" y="2178424"/>
            <a:ext cx="2592324" cy="248559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5/24/2022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993597536"/>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171701" y="571500"/>
            <a:ext cx="6457949" cy="9715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516463" y="3143250"/>
            <a:ext cx="2588687" cy="512074"/>
          </a:xfrm>
        </p:spPr>
        <p:txBody>
          <a:bodyPr anchor="b">
            <a:noAutofit/>
          </a:bodyPr>
          <a:lstStyle>
            <a:lvl1pPr marL="0" indent="0">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0" name="Picture Placeholder 2"/>
          <p:cNvSpPr>
            <a:spLocks noGrp="1" noChangeAspect="1"/>
          </p:cNvSpPr>
          <p:nvPr>
            <p:ph type="pic" idx="15"/>
          </p:nvPr>
        </p:nvSpPr>
        <p:spPr>
          <a:xfrm>
            <a:off x="516463" y="1771650"/>
            <a:ext cx="2588687" cy="1143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1" name="Text Placeholder 3"/>
          <p:cNvSpPr>
            <a:spLocks noGrp="1"/>
          </p:cNvSpPr>
          <p:nvPr>
            <p:ph type="body" sz="half" idx="18"/>
          </p:nvPr>
        </p:nvSpPr>
        <p:spPr>
          <a:xfrm>
            <a:off x="516463" y="3655323"/>
            <a:ext cx="2588687" cy="1008691"/>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2" name="Text Placeholder 4"/>
          <p:cNvSpPr>
            <a:spLocks noGrp="1"/>
          </p:cNvSpPr>
          <p:nvPr>
            <p:ph type="body" sz="quarter" idx="3"/>
          </p:nvPr>
        </p:nvSpPr>
        <p:spPr>
          <a:xfrm>
            <a:off x="3280698" y="3143250"/>
            <a:ext cx="2586701" cy="512074"/>
          </a:xfrm>
        </p:spPr>
        <p:txBody>
          <a:bodyPr anchor="b">
            <a:noAutofit/>
          </a:bodyPr>
          <a:lstStyle>
            <a:lvl1pPr marL="0" indent="0">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3" name="Picture Placeholder 2"/>
          <p:cNvSpPr>
            <a:spLocks noGrp="1" noChangeAspect="1"/>
          </p:cNvSpPr>
          <p:nvPr>
            <p:ph type="pic" idx="21"/>
          </p:nvPr>
        </p:nvSpPr>
        <p:spPr>
          <a:xfrm>
            <a:off x="3280697" y="1771650"/>
            <a:ext cx="2586702" cy="1143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19"/>
          </p:nvPr>
        </p:nvSpPr>
        <p:spPr>
          <a:xfrm>
            <a:off x="3280699" y="3655323"/>
            <a:ext cx="2586701" cy="1008691"/>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5" name="Text Placeholder 4"/>
          <p:cNvSpPr>
            <a:spLocks noGrp="1"/>
          </p:cNvSpPr>
          <p:nvPr>
            <p:ph type="body" sz="quarter" idx="13"/>
          </p:nvPr>
        </p:nvSpPr>
        <p:spPr>
          <a:xfrm>
            <a:off x="6037299" y="3143250"/>
            <a:ext cx="2592352" cy="512074"/>
          </a:xfrm>
        </p:spPr>
        <p:txBody>
          <a:bodyPr anchor="b">
            <a:noAutofit/>
          </a:bodyPr>
          <a:lstStyle>
            <a:lvl1pPr marL="0" indent="0">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6" name="Picture Placeholder 2"/>
          <p:cNvSpPr>
            <a:spLocks noGrp="1" noChangeAspect="1"/>
          </p:cNvSpPr>
          <p:nvPr>
            <p:ph type="pic" idx="22"/>
          </p:nvPr>
        </p:nvSpPr>
        <p:spPr>
          <a:xfrm>
            <a:off x="6037391" y="1771650"/>
            <a:ext cx="2585909" cy="1143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7" name="Text Placeholder 3"/>
          <p:cNvSpPr>
            <a:spLocks noGrp="1"/>
          </p:cNvSpPr>
          <p:nvPr>
            <p:ph type="body" sz="half" idx="20"/>
          </p:nvPr>
        </p:nvSpPr>
        <p:spPr>
          <a:xfrm>
            <a:off x="6037299" y="3655321"/>
            <a:ext cx="2589334" cy="1008691"/>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5/24/2022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268957474"/>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514350" y="1645920"/>
            <a:ext cx="8115300" cy="301809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011171393"/>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81362"/>
            <a:ext cx="9144000" cy="1862138"/>
          </a:xfrm>
          <a:prstGeom prst="rect">
            <a:avLst/>
          </a:prstGeom>
        </p:spPr>
      </p:pic>
      <p:sp>
        <p:nvSpPr>
          <p:cNvPr id="2" name="Vertical Title 1"/>
          <p:cNvSpPr>
            <a:spLocks noGrp="1"/>
          </p:cNvSpPr>
          <p:nvPr>
            <p:ph type="title" orient="vert"/>
          </p:nvPr>
        </p:nvSpPr>
        <p:spPr>
          <a:xfrm>
            <a:off x="7086600" y="558800"/>
            <a:ext cx="1543050" cy="2927350"/>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68350" y="558800"/>
            <a:ext cx="6153151" cy="29273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5860839" y="284956"/>
            <a:ext cx="2183130" cy="273844"/>
          </a:xfrm>
        </p:spPr>
        <p:txBody>
          <a:bodyPr/>
          <a:lstStyle>
            <a:lvl1pPr algn="r">
              <a:defRPr/>
            </a:lvl1pPr>
          </a:lstStyle>
          <a:p>
            <a:fld id="{48A87A34-81AB-432B-8DAE-1953F412C126}" type="datetimeFigureOut">
              <a:rPr lang="en-US" dirty="0"/>
              <a:pPr/>
              <a:t>5/24/2022</a:t>
            </a:fld>
            <a:endParaRPr lang="en-US" dirty="0"/>
          </a:p>
        </p:txBody>
      </p:sp>
      <p:sp>
        <p:nvSpPr>
          <p:cNvPr id="5" name="Footer Placeholder 4"/>
          <p:cNvSpPr>
            <a:spLocks noGrp="1"/>
          </p:cNvSpPr>
          <p:nvPr>
            <p:ph type="ftr" sz="quarter" idx="11"/>
          </p:nvPr>
        </p:nvSpPr>
        <p:spPr>
          <a:xfrm>
            <a:off x="514350" y="285750"/>
            <a:ext cx="5243619" cy="273844"/>
          </a:xfrm>
        </p:spPr>
        <p:txBody>
          <a:bodyPr/>
          <a:lstStyle/>
          <a:p>
            <a:endParaRPr lang="en-US" dirty="0"/>
          </a:p>
        </p:txBody>
      </p:sp>
      <p:sp>
        <p:nvSpPr>
          <p:cNvPr id="6" name="Slide Number Placeholder 5"/>
          <p:cNvSpPr>
            <a:spLocks noGrp="1"/>
          </p:cNvSpPr>
          <p:nvPr>
            <p:ph type="sldNum" sz="quarter" idx="12"/>
          </p:nvPr>
        </p:nvSpPr>
        <p:spPr>
          <a:xfrm>
            <a:off x="8146839" y="285750"/>
            <a:ext cx="482811" cy="273844"/>
          </a:xfrm>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015715078"/>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835171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893779775"/>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81362"/>
            <a:ext cx="9144000" cy="1862138"/>
          </a:xfrm>
          <a:prstGeom prst="rect">
            <a:avLst/>
          </a:prstGeom>
        </p:spPr>
      </p:pic>
      <p:sp>
        <p:nvSpPr>
          <p:cNvPr id="2" name="Title 1"/>
          <p:cNvSpPr>
            <a:spLocks noGrp="1"/>
          </p:cNvSpPr>
          <p:nvPr>
            <p:ph type="title"/>
          </p:nvPr>
        </p:nvSpPr>
        <p:spPr>
          <a:xfrm>
            <a:off x="514351" y="565150"/>
            <a:ext cx="8115299" cy="2101451"/>
          </a:xfrm>
        </p:spPr>
        <p:txBody>
          <a:bodyPr anchor="b">
            <a:normAutofit/>
          </a:bodyPr>
          <a:lstStyle>
            <a:lvl1pPr algn="r">
              <a:defRPr sz="3000"/>
            </a:lvl1pPr>
          </a:lstStyle>
          <a:p>
            <a:r>
              <a:rPr lang="en-US"/>
              <a:t>Click to edit Master title style</a:t>
            </a:r>
            <a:endParaRPr lang="en-US" dirty="0"/>
          </a:p>
        </p:txBody>
      </p:sp>
      <p:sp>
        <p:nvSpPr>
          <p:cNvPr id="3" name="Text Placeholder 2"/>
          <p:cNvSpPr>
            <a:spLocks noGrp="1"/>
          </p:cNvSpPr>
          <p:nvPr>
            <p:ph type="body" idx="1"/>
          </p:nvPr>
        </p:nvSpPr>
        <p:spPr>
          <a:xfrm>
            <a:off x="768350" y="2731294"/>
            <a:ext cx="7867650" cy="716756"/>
          </a:xfrm>
        </p:spPr>
        <p:txBody>
          <a:bodyPr>
            <a:normAutofit/>
          </a:bodyPr>
          <a:lstStyle>
            <a:lvl1pPr marL="0" indent="0" algn="r">
              <a:buNone/>
              <a:defRPr sz="165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860839" y="285750"/>
            <a:ext cx="2183130" cy="273844"/>
          </a:xfrm>
        </p:spPr>
        <p:txBody>
          <a:bodyPr/>
          <a:lstStyle>
            <a:lvl1pPr algn="r">
              <a:defRPr/>
            </a:lvl1pPr>
          </a:lstStyle>
          <a:p>
            <a:fld id="{48A87A34-81AB-432B-8DAE-1953F412C126}" type="datetimeFigureOut">
              <a:rPr lang="en-US" dirty="0"/>
              <a:pPr/>
              <a:t>5/24/2022</a:t>
            </a:fld>
            <a:endParaRPr lang="en-US" dirty="0"/>
          </a:p>
        </p:txBody>
      </p:sp>
      <p:sp>
        <p:nvSpPr>
          <p:cNvPr id="5" name="Footer Placeholder 4"/>
          <p:cNvSpPr>
            <a:spLocks noGrp="1"/>
          </p:cNvSpPr>
          <p:nvPr>
            <p:ph type="ftr" sz="quarter" idx="11"/>
          </p:nvPr>
        </p:nvSpPr>
        <p:spPr>
          <a:xfrm>
            <a:off x="514350" y="285751"/>
            <a:ext cx="5243619" cy="273049"/>
          </a:xfrm>
        </p:spPr>
        <p:txBody>
          <a:bodyPr/>
          <a:lstStyle/>
          <a:p>
            <a:endParaRPr lang="en-US" dirty="0"/>
          </a:p>
        </p:txBody>
      </p:sp>
      <p:sp>
        <p:nvSpPr>
          <p:cNvPr id="6" name="Slide Number Placeholder 5"/>
          <p:cNvSpPr>
            <a:spLocks noGrp="1"/>
          </p:cNvSpPr>
          <p:nvPr>
            <p:ph type="sldNum" sz="quarter" idx="12"/>
          </p:nvPr>
        </p:nvSpPr>
        <p:spPr>
          <a:xfrm>
            <a:off x="8146839" y="285750"/>
            <a:ext cx="482811" cy="273844"/>
          </a:xfrm>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83793969"/>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14350" y="1645920"/>
            <a:ext cx="4000500" cy="30180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645920"/>
            <a:ext cx="4000500" cy="30180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5/24/2022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832292709"/>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71700" y="571500"/>
            <a:ext cx="6457950" cy="971550"/>
          </a:xfrm>
        </p:spPr>
        <p:txBody>
          <a:bodyPr/>
          <a:lstStyle/>
          <a:p>
            <a:r>
              <a:rPr lang="en-US"/>
              <a:t>Click to edit Master title style</a:t>
            </a:r>
            <a:endParaRPr lang="en-US" dirty="0"/>
          </a:p>
        </p:txBody>
      </p:sp>
      <p:sp>
        <p:nvSpPr>
          <p:cNvPr id="3" name="Text Placeholder 2"/>
          <p:cNvSpPr>
            <a:spLocks noGrp="1"/>
          </p:cNvSpPr>
          <p:nvPr>
            <p:ph type="body" idx="1"/>
          </p:nvPr>
        </p:nvSpPr>
        <p:spPr>
          <a:xfrm>
            <a:off x="685807" y="1637852"/>
            <a:ext cx="3809993" cy="617934"/>
          </a:xfrm>
        </p:spPr>
        <p:txBody>
          <a:bodyPr anchor="b">
            <a:normAutofit/>
          </a:bodyPr>
          <a:lstStyle>
            <a:lvl1pPr marL="0" indent="0">
              <a:buNone/>
              <a:defRPr sz="21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514351" y="2349500"/>
            <a:ext cx="3983831" cy="23145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00600" y="1637852"/>
            <a:ext cx="3829050" cy="617934"/>
          </a:xfrm>
        </p:spPr>
        <p:txBody>
          <a:bodyPr anchor="b">
            <a:normAutofit/>
          </a:bodyPr>
          <a:lstStyle>
            <a:lvl1pPr marL="0" indent="0">
              <a:buNone/>
              <a:defRPr sz="21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349500"/>
            <a:ext cx="4000500" cy="23145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5/24/2022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473095189"/>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5/24/2022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480984486"/>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5/24/2022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8681601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1143000"/>
            <a:ext cx="3086100" cy="1200150"/>
          </a:xfrm>
        </p:spPr>
        <p:txBody>
          <a:bodyPr anchor="b"/>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3746686" y="560070"/>
            <a:ext cx="4882964" cy="410394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14350" y="2343150"/>
            <a:ext cx="3086100" cy="2320864"/>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637490359"/>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1143000"/>
            <a:ext cx="5154930" cy="1200150"/>
          </a:xfrm>
        </p:spPr>
        <p:txBody>
          <a:bodyPr anchor="b"/>
          <a:lstStyle>
            <a:lvl1pPr algn="l">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895928" y="563431"/>
            <a:ext cx="2733722" cy="4100582"/>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514350" y="2343150"/>
            <a:ext cx="5154930" cy="2320864"/>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707843917"/>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9144000" cy="1081088"/>
          </a:xfrm>
          <a:prstGeom prst="rect">
            <a:avLst/>
          </a:prstGeom>
        </p:spPr>
      </p:pic>
      <p:sp>
        <p:nvSpPr>
          <p:cNvPr id="2" name="Title Placeholder 1"/>
          <p:cNvSpPr>
            <a:spLocks noGrp="1"/>
          </p:cNvSpPr>
          <p:nvPr>
            <p:ph type="title"/>
          </p:nvPr>
        </p:nvSpPr>
        <p:spPr>
          <a:xfrm>
            <a:off x="2171700" y="573280"/>
            <a:ext cx="6457950" cy="96977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14350" y="1645920"/>
            <a:ext cx="8115300" cy="301809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446520" y="4767263"/>
            <a:ext cx="2183130" cy="273844"/>
          </a:xfrm>
          <a:prstGeom prst="rect">
            <a:avLst/>
          </a:prstGeom>
        </p:spPr>
        <p:txBody>
          <a:bodyPr vert="horz" lIns="91440" tIns="45720" rIns="91440" bIns="45720" rtlCol="0" anchor="ctr"/>
          <a:lstStyle>
            <a:lvl1pPr algn="r">
              <a:defRPr sz="788">
                <a:solidFill>
                  <a:schemeClr val="tx1">
                    <a:tint val="75000"/>
                  </a:schemeClr>
                </a:solidFill>
              </a:defRPr>
            </a:lvl1pPr>
          </a:lstStyle>
          <a:p>
            <a:fld id="{48A87A34-81AB-432B-8DAE-1953F412C126}" type="datetimeFigureOut">
              <a:rPr lang="en-US" dirty="0"/>
              <a:pPr/>
              <a:t>5/24/2022</a:t>
            </a:fld>
            <a:endParaRPr lang="en-US" dirty="0"/>
          </a:p>
        </p:txBody>
      </p:sp>
      <p:sp>
        <p:nvSpPr>
          <p:cNvPr id="5" name="Footer Placeholder 4"/>
          <p:cNvSpPr>
            <a:spLocks noGrp="1"/>
          </p:cNvSpPr>
          <p:nvPr>
            <p:ph type="ftr" sz="quarter" idx="3"/>
          </p:nvPr>
        </p:nvSpPr>
        <p:spPr>
          <a:xfrm>
            <a:off x="514350" y="4766884"/>
            <a:ext cx="5829300" cy="273844"/>
          </a:xfrm>
          <a:prstGeom prst="rect">
            <a:avLst/>
          </a:prstGeom>
        </p:spPr>
        <p:txBody>
          <a:bodyPr vert="horz" lIns="91440" tIns="45720" rIns="91440" bIns="45720" rtlCol="0" anchor="ctr"/>
          <a:lstStyle>
            <a:lvl1pPr algn="l">
              <a:defRPr sz="788">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72250" y="285750"/>
            <a:ext cx="2057400" cy="273844"/>
          </a:xfrm>
          <a:prstGeom prst="rect">
            <a:avLst/>
          </a:prstGeom>
        </p:spPr>
        <p:txBody>
          <a:bodyPr vert="horz" lIns="91440" tIns="45720" rIns="91440" bIns="45720" rtlCol="0" anchor="ctr"/>
          <a:lstStyle>
            <a:lvl1pPr algn="r">
              <a:defRPr sz="788">
                <a:solidFill>
                  <a:schemeClr val="tx1">
                    <a:tint val="75000"/>
                  </a:schemeClr>
                </a:solidFill>
              </a:defRPr>
            </a:lvl1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50916701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hf sldNum="0" hdr="0" ftr="0" dt="0"/>
  <p:txStyles>
    <p:titleStyle>
      <a:lvl1pPr algn="r" defTabSz="685800" rtl="0" eaLnBrk="1" latinLnBrk="0" hangingPunct="1">
        <a:lnSpc>
          <a:spcPct val="90000"/>
        </a:lnSpc>
        <a:spcBef>
          <a:spcPct val="0"/>
        </a:spcBef>
        <a:buNone/>
        <a:defRPr sz="3000" kern="1200" cap="all" baseline="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165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340blueprintproject.com/"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340blueprintproject.com/"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png"/><Relationship Id="rId7" Type="http://schemas.openxmlformats.org/officeDocument/2006/relationships/diagramColors" Target="../diagrams/colors2.xml"/><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png"/><Relationship Id="rId7" Type="http://schemas.openxmlformats.org/officeDocument/2006/relationships/diagramColors" Target="../diagrams/colors3.xml"/><Relationship Id="rId2" Type="http://schemas.openxmlformats.org/officeDocument/2006/relationships/notesSlide" Target="../notesSlides/notesSlide8.xml"/><Relationship Id="rId1" Type="http://schemas.openxmlformats.org/officeDocument/2006/relationships/slideLayout" Target="../slideLayouts/slideLayout18.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8.xml"/><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8.xml"/><Relationship Id="rId5" Type="http://schemas.openxmlformats.org/officeDocument/2006/relationships/image" Target="../media/image11.svg"/><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18.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4.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1.png"/><Relationship Id="rId7" Type="http://schemas.openxmlformats.org/officeDocument/2006/relationships/diagramColors" Target="../diagrams/colors5.xml"/><Relationship Id="rId2" Type="http://schemas.openxmlformats.org/officeDocument/2006/relationships/notesSlide" Target="../notesSlides/notesSlide12.xml"/><Relationship Id="rId1" Type="http://schemas.openxmlformats.org/officeDocument/2006/relationships/slideLayout" Target="../slideLayouts/slideLayout18.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1.png"/><Relationship Id="rId1" Type="http://schemas.openxmlformats.org/officeDocument/2006/relationships/slideLayout" Target="../slideLayouts/slideLayout18.xml"/><Relationship Id="rId6" Type="http://schemas.openxmlformats.org/officeDocument/2006/relationships/image" Target="../media/image21.jpg"/><Relationship Id="rId5" Type="http://schemas.openxmlformats.org/officeDocument/2006/relationships/image" Target="../media/image20.svg"/><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jpg"/><Relationship Id="rId2" Type="http://schemas.openxmlformats.org/officeDocument/2006/relationships/notesSlide" Target="../notesSlides/notesSlide13.xml"/><Relationship Id="rId1" Type="http://schemas.openxmlformats.org/officeDocument/2006/relationships/slideLayout" Target="../slideLayouts/slideLayout18.xml"/><Relationship Id="rId6" Type="http://schemas.openxmlformats.org/officeDocument/2006/relationships/hyperlink" Target="http://www.trinityhavenindy.org/" TargetMode="External"/><Relationship Id="rId5" Type="http://schemas.openxmlformats.org/officeDocument/2006/relationships/hyperlink" Target="mailto:kelsey@trinityhavenindy.org" TargetMode="External"/><Relationship Id="rId4" Type="http://schemas.openxmlformats.org/officeDocument/2006/relationships/hyperlink" Target="mailto:jenni@trinityhavenindy.org"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8.xml"/><Relationship Id="rId5" Type="http://schemas.openxmlformats.org/officeDocument/2006/relationships/image" Target="../media/image24.svg"/><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hyperlink" Target="https://www.aclu-in.org/en" TargetMode="External"/><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hyperlink" Target="https://www.hrc.org/resources/laws-legislation"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832247" y="876133"/>
            <a:ext cx="7479506" cy="339123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0A03A-69E0-41AC-A19D-4047FA224E18}"/>
              </a:ext>
            </a:extLst>
          </p:cNvPr>
          <p:cNvSpPr>
            <a:spLocks noGrp="1"/>
          </p:cNvSpPr>
          <p:nvPr>
            <p:ph type="title"/>
          </p:nvPr>
        </p:nvSpPr>
        <p:spPr>
          <a:xfrm>
            <a:off x="2178680" y="244306"/>
            <a:ext cx="6457950" cy="969771"/>
          </a:xfrm>
        </p:spPr>
        <p:txBody>
          <a:bodyPr/>
          <a:lstStyle/>
          <a:p>
            <a:r>
              <a:rPr lang="en-US" dirty="0"/>
              <a:t>Research</a:t>
            </a:r>
          </a:p>
        </p:txBody>
      </p:sp>
      <p:pic>
        <p:nvPicPr>
          <p:cNvPr id="4" name="Content Placeholder 3">
            <a:extLst>
              <a:ext uri="{FF2B5EF4-FFF2-40B4-BE49-F238E27FC236}">
                <a16:creationId xmlns:a16="http://schemas.microsoft.com/office/drawing/2014/main" id="{A318D4E5-0382-48FB-91A4-46490FB093A5}"/>
              </a:ext>
            </a:extLst>
          </p:cNvPr>
          <p:cNvPicPr>
            <a:picLocks noGrp="1" noChangeAspect="1"/>
          </p:cNvPicPr>
          <p:nvPr>
            <p:ph idx="1"/>
          </p:nvPr>
        </p:nvPicPr>
        <p:blipFill rotWithShape="1">
          <a:blip r:embed="rId2"/>
          <a:srcRect t="33" r="-2" b="53714"/>
          <a:stretch/>
        </p:blipFill>
        <p:spPr>
          <a:xfrm>
            <a:off x="1454662" y="1099280"/>
            <a:ext cx="6234676" cy="3318077"/>
          </a:xfrm>
          <a:prstGeom prst="rect">
            <a:avLst/>
          </a:prstGeom>
        </p:spPr>
      </p:pic>
      <p:sp>
        <p:nvSpPr>
          <p:cNvPr id="5" name="TextBox 4">
            <a:extLst>
              <a:ext uri="{FF2B5EF4-FFF2-40B4-BE49-F238E27FC236}">
                <a16:creationId xmlns:a16="http://schemas.microsoft.com/office/drawing/2014/main" id="{AB0E80F8-C5F0-4C4A-8FC5-11EDE5C86951}"/>
              </a:ext>
            </a:extLst>
          </p:cNvPr>
          <p:cNvSpPr txBox="1"/>
          <p:nvPr/>
        </p:nvSpPr>
        <p:spPr>
          <a:xfrm>
            <a:off x="1" y="4745305"/>
            <a:ext cx="9144000" cy="307777"/>
          </a:xfrm>
          <a:prstGeom prst="rect">
            <a:avLst/>
          </a:prstGeom>
          <a:noFill/>
        </p:spPr>
        <p:txBody>
          <a:bodyPr wrap="square" rtlCol="0">
            <a:spAutoFit/>
          </a:bodyPr>
          <a:lstStyle/>
          <a:p>
            <a:pPr algn="ctr"/>
            <a:r>
              <a:rPr lang="en-US" sz="1400" dirty="0">
                <a:hlinkClick r:id="rId3">
                  <a:extLst>
                    <a:ext uri="{A12FA001-AC4F-418D-AE19-62706E023703}">
                      <ahyp:hlinkClr xmlns:ahyp="http://schemas.microsoft.com/office/drawing/2018/hyperlinkcolor" val="tx"/>
                    </a:ext>
                  </a:extLst>
                </a:hlinkClick>
              </a:rPr>
              <a:t>3/40 Blueprint Project: Reducing LGBTQ Youth Homelessness (340blueprintproject.com)</a:t>
            </a:r>
            <a:endParaRPr lang="en-US" sz="1400" dirty="0"/>
          </a:p>
        </p:txBody>
      </p:sp>
    </p:spTree>
    <p:extLst>
      <p:ext uri="{BB962C8B-B14F-4D97-AF65-F5344CB8AC3E}">
        <p14:creationId xmlns:p14="http://schemas.microsoft.com/office/powerpoint/2010/main" val="42926006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0A03A-69E0-41AC-A19D-4047FA224E18}"/>
              </a:ext>
            </a:extLst>
          </p:cNvPr>
          <p:cNvSpPr>
            <a:spLocks noGrp="1"/>
          </p:cNvSpPr>
          <p:nvPr>
            <p:ph type="title"/>
          </p:nvPr>
        </p:nvSpPr>
        <p:spPr>
          <a:xfrm>
            <a:off x="2178680" y="244306"/>
            <a:ext cx="6457950" cy="969771"/>
          </a:xfrm>
        </p:spPr>
        <p:txBody>
          <a:bodyPr/>
          <a:lstStyle/>
          <a:p>
            <a:r>
              <a:rPr lang="en-US"/>
              <a:t>Research</a:t>
            </a:r>
            <a:endParaRPr lang="en-US" dirty="0"/>
          </a:p>
        </p:txBody>
      </p:sp>
      <p:sp>
        <p:nvSpPr>
          <p:cNvPr id="5" name="TextBox 4">
            <a:extLst>
              <a:ext uri="{FF2B5EF4-FFF2-40B4-BE49-F238E27FC236}">
                <a16:creationId xmlns:a16="http://schemas.microsoft.com/office/drawing/2014/main" id="{AB0E80F8-C5F0-4C4A-8FC5-11EDE5C86951}"/>
              </a:ext>
            </a:extLst>
          </p:cNvPr>
          <p:cNvSpPr txBox="1"/>
          <p:nvPr/>
        </p:nvSpPr>
        <p:spPr>
          <a:xfrm>
            <a:off x="1" y="4745305"/>
            <a:ext cx="9144000" cy="307777"/>
          </a:xfrm>
          <a:prstGeom prst="rect">
            <a:avLst/>
          </a:prstGeom>
          <a:noFill/>
        </p:spPr>
        <p:txBody>
          <a:bodyPr wrap="square" rtlCol="0">
            <a:spAutoFit/>
          </a:bodyPr>
          <a:lstStyle/>
          <a:p>
            <a:pPr algn="ctr"/>
            <a:r>
              <a:rPr lang="en-US" sz="1400" dirty="0">
                <a:hlinkClick r:id="rId2">
                  <a:extLst>
                    <a:ext uri="{A12FA001-AC4F-418D-AE19-62706E023703}">
                      <ahyp:hlinkClr xmlns:ahyp="http://schemas.microsoft.com/office/drawing/2018/hyperlinkcolor" val="tx"/>
                    </a:ext>
                  </a:extLst>
                </a:hlinkClick>
              </a:rPr>
              <a:t>3/40 Blueprint Project: Reducing LGBTQ Youth Homelessness (340blueprintproject.com)</a:t>
            </a:r>
            <a:endParaRPr lang="en-US" sz="1400" dirty="0"/>
          </a:p>
        </p:txBody>
      </p:sp>
      <p:pic>
        <p:nvPicPr>
          <p:cNvPr id="9" name="Content Placeholder 3">
            <a:extLst>
              <a:ext uri="{FF2B5EF4-FFF2-40B4-BE49-F238E27FC236}">
                <a16:creationId xmlns:a16="http://schemas.microsoft.com/office/drawing/2014/main" id="{CDC58392-B816-44CE-ADA6-63D99DBE354F}"/>
              </a:ext>
            </a:extLst>
          </p:cNvPr>
          <p:cNvPicPr>
            <a:picLocks noChangeAspect="1"/>
          </p:cNvPicPr>
          <p:nvPr/>
        </p:nvPicPr>
        <p:blipFill rotWithShape="1">
          <a:blip r:embed="rId3"/>
          <a:srcRect l="770" t="45131" r="-772" b="15831"/>
          <a:stretch/>
        </p:blipFill>
        <p:spPr>
          <a:xfrm>
            <a:off x="1371595" y="1319124"/>
            <a:ext cx="6400810" cy="3084883"/>
          </a:xfrm>
          <a:prstGeom prst="rect">
            <a:avLst/>
          </a:prstGeom>
        </p:spPr>
      </p:pic>
    </p:spTree>
    <p:extLst>
      <p:ext uri="{BB962C8B-B14F-4D97-AF65-F5344CB8AC3E}">
        <p14:creationId xmlns:p14="http://schemas.microsoft.com/office/powerpoint/2010/main" val="41520806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E957B34-A61D-41CC-8B29-A7FE293ED90A}"/>
              </a:ext>
            </a:extLst>
          </p:cNvPr>
          <p:cNvSpPr>
            <a:spLocks noGrp="1"/>
          </p:cNvSpPr>
          <p:nvPr>
            <p:ph idx="1"/>
          </p:nvPr>
        </p:nvSpPr>
        <p:spPr>
          <a:xfrm>
            <a:off x="518726" y="1385048"/>
            <a:ext cx="8106547" cy="2944066"/>
          </a:xfrm>
        </p:spPr>
        <p:txBody>
          <a:bodyPr>
            <a:normAutofit fontScale="92500" lnSpcReduction="10000"/>
          </a:bodyPr>
          <a:lstStyle/>
          <a:p>
            <a:pPr marL="0" indent="0" algn="ctr">
              <a:buNone/>
            </a:pPr>
            <a:r>
              <a:rPr lang="en-US" sz="3200" dirty="0"/>
              <a:t>There is a significant difference between ‘all are welcome here’ and ‘this was created with you in mind’. </a:t>
            </a:r>
          </a:p>
          <a:p>
            <a:pPr marL="0" indent="0" algn="ctr">
              <a:buNone/>
            </a:pPr>
            <a:r>
              <a:rPr lang="en-US" sz="2400" dirty="0"/>
              <a:t>– Marcus Harrison Green</a:t>
            </a:r>
          </a:p>
          <a:p>
            <a:pPr marL="0" indent="0" algn="ctr">
              <a:buNone/>
            </a:pPr>
            <a:endParaRPr lang="en-US" sz="2400" dirty="0"/>
          </a:p>
          <a:p>
            <a:pPr marL="0" indent="0" algn="ctr">
              <a:buNone/>
            </a:pPr>
            <a:endParaRPr lang="en-US" sz="2400" dirty="0"/>
          </a:p>
          <a:p>
            <a:pPr marL="0" indent="0" algn="ctr">
              <a:buNone/>
            </a:pPr>
            <a:r>
              <a:rPr lang="en-US" sz="2600" dirty="0"/>
              <a:t>Trinity Haven was created with LGBTQ youth in mind.</a:t>
            </a:r>
          </a:p>
          <a:p>
            <a:pPr marL="0" indent="0" algn="ctr">
              <a:buNone/>
            </a:pPr>
            <a:endParaRPr lang="en-US" sz="2400" dirty="0"/>
          </a:p>
        </p:txBody>
      </p:sp>
    </p:spTree>
    <p:extLst>
      <p:ext uri="{BB962C8B-B14F-4D97-AF65-F5344CB8AC3E}">
        <p14:creationId xmlns:p14="http://schemas.microsoft.com/office/powerpoint/2010/main" val="3226395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64"/>
        <p:cNvGrpSpPr/>
        <p:nvPr/>
      </p:nvGrpSpPr>
      <p:grpSpPr>
        <a:xfrm>
          <a:off x="0" y="0"/>
          <a:ext cx="0" cy="0"/>
          <a:chOff x="0" y="0"/>
          <a:chExt cx="0" cy="0"/>
        </a:xfrm>
      </p:grpSpPr>
      <p:pic>
        <p:nvPicPr>
          <p:cNvPr id="71" name="Picture 70">
            <a:extLst>
              <a:ext uri="{FF2B5EF4-FFF2-40B4-BE49-F238E27FC236}">
                <a16:creationId xmlns:a16="http://schemas.microsoft.com/office/drawing/2014/main" id="{9A22DDE2-FB2D-421B-B377-F9AD495CE9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1081087"/>
          </a:xfrm>
          <a:prstGeom prst="rect">
            <a:avLst/>
          </a:prstGeom>
        </p:spPr>
      </p:pic>
      <p:pic>
        <p:nvPicPr>
          <p:cNvPr id="73" name="Picture 72">
            <a:extLst>
              <a:ext uri="{FF2B5EF4-FFF2-40B4-BE49-F238E27FC236}">
                <a16:creationId xmlns:a16="http://schemas.microsoft.com/office/drawing/2014/main" id="{A995140B-9736-47E4-9A7D-ABB32F3AAA8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3281362"/>
            <a:ext cx="9144000" cy="1862138"/>
          </a:xfrm>
          <a:prstGeom prst="rect">
            <a:avLst/>
          </a:prstGeom>
        </p:spPr>
      </p:pic>
      <p:sp useBgFill="1">
        <p:nvSpPr>
          <p:cNvPr id="75" name="Rectangle 74">
            <a:extLst>
              <a:ext uri="{FF2B5EF4-FFF2-40B4-BE49-F238E27FC236}">
                <a16:creationId xmlns:a16="http://schemas.microsoft.com/office/drawing/2014/main" id="{E770CA6A-B3B0-4826-A91F-B2B1F89220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7" name="Picture 76">
            <a:extLst>
              <a:ext uri="{FF2B5EF4-FFF2-40B4-BE49-F238E27FC236}">
                <a16:creationId xmlns:a16="http://schemas.microsoft.com/office/drawing/2014/main" id="{3C51B9DA-B0CC-480A-8EA5-4D5C3E0515B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3281362"/>
            <a:ext cx="9144000" cy="1862138"/>
          </a:xfrm>
          <a:prstGeom prst="rect">
            <a:avLst/>
          </a:prstGeom>
        </p:spPr>
      </p:pic>
      <p:sp>
        <p:nvSpPr>
          <p:cNvPr id="65" name="Google Shape;65;p15"/>
          <p:cNvSpPr txBox="1">
            <a:spLocks noGrp="1"/>
          </p:cNvSpPr>
          <p:nvPr>
            <p:ph type="title"/>
          </p:nvPr>
        </p:nvSpPr>
        <p:spPr>
          <a:xfrm>
            <a:off x="3732022" y="723899"/>
            <a:ext cx="4688078" cy="3655219"/>
          </a:xfrm>
          <a:prstGeom prst="rect">
            <a:avLst/>
          </a:prstGeom>
        </p:spPr>
        <p:txBody>
          <a:bodyPr spcFirstLastPara="1" vert="horz" lIns="91440" tIns="45720" rIns="91440" bIns="45720" rtlCol="0" anchor="ctr" anchorCtr="0">
            <a:noAutofit/>
          </a:bodyPr>
          <a:lstStyle/>
          <a:p>
            <a:pPr marL="0" lvl="0" indent="0" algn="l" defTabSz="914400">
              <a:spcBef>
                <a:spcPts val="1000"/>
              </a:spcBef>
              <a:spcAft>
                <a:spcPts val="1600"/>
              </a:spcAft>
              <a:buNone/>
            </a:pPr>
            <a:r>
              <a:rPr lang="en-US" sz="1600" cap="none" dirty="0">
                <a:latin typeface="+mn-lt"/>
              </a:rPr>
              <a:t>We advance our mission of providing safe, affirming housing for LGBTQ youth experiencing housing instability </a:t>
            </a:r>
            <a:br>
              <a:rPr lang="en-US" sz="1600" cap="none" dirty="0">
                <a:latin typeface="+mn-lt"/>
              </a:rPr>
            </a:br>
            <a:r>
              <a:rPr lang="en-US" sz="1600" cap="none" dirty="0">
                <a:latin typeface="+mn-lt"/>
              </a:rPr>
              <a:t>and</a:t>
            </a:r>
            <a:br>
              <a:rPr lang="en-US" sz="1600" cap="none" dirty="0">
                <a:latin typeface="+mn-lt"/>
              </a:rPr>
            </a:br>
            <a:r>
              <a:rPr lang="en-US" sz="1600" cap="none" dirty="0">
                <a:latin typeface="+mn-lt"/>
              </a:rPr>
              <a:t>seek to partner with residents as they identify their goals; increase independent living skills; advance their education, employment and overall well-being; build a healthy network of support; and prepare for self-sufficiency and permanent housing of their choice </a:t>
            </a:r>
            <a:br>
              <a:rPr lang="en-US" sz="1600" cap="none" dirty="0">
                <a:latin typeface="+mn-lt"/>
              </a:rPr>
            </a:br>
            <a:r>
              <a:rPr lang="en-US" sz="1600" cap="none" dirty="0">
                <a:latin typeface="+mn-lt"/>
              </a:rPr>
              <a:t>by</a:t>
            </a:r>
            <a:br>
              <a:rPr lang="en-US" sz="1600" cap="none" dirty="0">
                <a:latin typeface="+mn-lt"/>
              </a:rPr>
            </a:br>
            <a:r>
              <a:rPr lang="en-US" sz="1600" cap="none" dirty="0">
                <a:latin typeface="+mn-lt"/>
              </a:rPr>
              <a:t>serving youth ages 16-24 who are LGBTQ+ (lesbian, gay, bisexual, transgender, queer, nonbinary or gender-fluid, and others) and who are experiencing housing instability.</a:t>
            </a:r>
          </a:p>
        </p:txBody>
      </p:sp>
      <p:sp>
        <p:nvSpPr>
          <p:cNvPr id="66" name="Google Shape;66;p15"/>
          <p:cNvSpPr txBox="1">
            <a:spLocks noGrp="1"/>
          </p:cNvSpPr>
          <p:nvPr>
            <p:ph type="body" idx="1"/>
          </p:nvPr>
        </p:nvSpPr>
        <p:spPr>
          <a:xfrm>
            <a:off x="723900" y="723900"/>
            <a:ext cx="2525520" cy="3247230"/>
          </a:xfrm>
          <a:prstGeom prst="rect">
            <a:avLst/>
          </a:prstGeom>
        </p:spPr>
        <p:txBody>
          <a:bodyPr spcFirstLastPara="1" vert="horz" lIns="91440" tIns="45720" rIns="91440" bIns="45720" rtlCol="0" anchor="ctr" anchorCtr="0">
            <a:normAutofit/>
          </a:bodyPr>
          <a:lstStyle/>
          <a:p>
            <a:pPr marL="0" lvl="0" indent="0" algn="r" defTabSz="914400">
              <a:spcBef>
                <a:spcPts val="1000"/>
              </a:spcBef>
              <a:spcAft>
                <a:spcPts val="1600"/>
              </a:spcAft>
              <a:buNone/>
            </a:pPr>
            <a:r>
              <a:rPr lang="en-US" sz="4100" dirty="0"/>
              <a:t>WHAT IS TRINITY HAVEN?</a:t>
            </a:r>
          </a:p>
        </p:txBody>
      </p:sp>
      <p:cxnSp>
        <p:nvCxnSpPr>
          <p:cNvPr id="79" name="Straight Connector 78">
            <a:extLst>
              <a:ext uri="{FF2B5EF4-FFF2-40B4-BE49-F238E27FC236}">
                <a16:creationId xmlns:a16="http://schemas.microsoft.com/office/drawing/2014/main" id="{6FE641DB-A503-41DE-ACA6-36B41C6C2BE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1" y="1215945"/>
            <a:ext cx="0" cy="226314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64"/>
        <p:cNvGrpSpPr/>
        <p:nvPr/>
      </p:nvGrpSpPr>
      <p:grpSpPr>
        <a:xfrm>
          <a:off x="0" y="0"/>
          <a:ext cx="0" cy="0"/>
          <a:chOff x="0" y="0"/>
          <a:chExt cx="0" cy="0"/>
        </a:xfrm>
      </p:grpSpPr>
      <p:pic>
        <p:nvPicPr>
          <p:cNvPr id="71" name="Picture 70">
            <a:extLst>
              <a:ext uri="{FF2B5EF4-FFF2-40B4-BE49-F238E27FC236}">
                <a16:creationId xmlns:a16="http://schemas.microsoft.com/office/drawing/2014/main" id="{9A22DDE2-FB2D-421B-B377-F9AD495CE9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1081087"/>
          </a:xfrm>
          <a:prstGeom prst="rect">
            <a:avLst/>
          </a:prstGeom>
        </p:spPr>
      </p:pic>
      <p:pic>
        <p:nvPicPr>
          <p:cNvPr id="73" name="Picture 72">
            <a:extLst>
              <a:ext uri="{FF2B5EF4-FFF2-40B4-BE49-F238E27FC236}">
                <a16:creationId xmlns:a16="http://schemas.microsoft.com/office/drawing/2014/main" id="{A995140B-9736-47E4-9A7D-ABB32F3AAA8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3281362"/>
            <a:ext cx="9144000" cy="1862138"/>
          </a:xfrm>
          <a:prstGeom prst="rect">
            <a:avLst/>
          </a:prstGeom>
        </p:spPr>
      </p:pic>
      <p:sp useBgFill="1">
        <p:nvSpPr>
          <p:cNvPr id="75" name="Rectangle 74">
            <a:extLst>
              <a:ext uri="{FF2B5EF4-FFF2-40B4-BE49-F238E27FC236}">
                <a16:creationId xmlns:a16="http://schemas.microsoft.com/office/drawing/2014/main" id="{E770CA6A-B3B0-4826-A91F-B2B1F89220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7" name="Picture 76">
            <a:extLst>
              <a:ext uri="{FF2B5EF4-FFF2-40B4-BE49-F238E27FC236}">
                <a16:creationId xmlns:a16="http://schemas.microsoft.com/office/drawing/2014/main" id="{3C51B9DA-B0CC-480A-8EA5-4D5C3E0515B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3281362"/>
            <a:ext cx="9144000" cy="1862138"/>
          </a:xfrm>
          <a:prstGeom prst="rect">
            <a:avLst/>
          </a:prstGeom>
        </p:spPr>
      </p:pic>
      <p:sp>
        <p:nvSpPr>
          <p:cNvPr id="65" name="Google Shape;65;p15"/>
          <p:cNvSpPr txBox="1">
            <a:spLocks noGrp="1"/>
          </p:cNvSpPr>
          <p:nvPr>
            <p:ph type="title"/>
          </p:nvPr>
        </p:nvSpPr>
        <p:spPr>
          <a:xfrm>
            <a:off x="3732021" y="723900"/>
            <a:ext cx="4628207" cy="3247230"/>
          </a:xfrm>
          <a:prstGeom prst="rect">
            <a:avLst/>
          </a:prstGeom>
        </p:spPr>
        <p:txBody>
          <a:bodyPr spcFirstLastPara="1" vert="horz" lIns="91440" tIns="45720" rIns="91440" bIns="45720" rtlCol="0" anchor="ctr" anchorCtr="0">
            <a:normAutofit/>
          </a:bodyPr>
          <a:lstStyle/>
          <a:p>
            <a:pPr marL="0" lvl="0" indent="0" algn="l" defTabSz="914400">
              <a:spcBef>
                <a:spcPct val="0"/>
              </a:spcBef>
              <a:spcAft>
                <a:spcPts val="0"/>
              </a:spcAft>
            </a:pPr>
            <a:r>
              <a:rPr lang="en-US" sz="4100" dirty="0"/>
              <a:t>What is </a:t>
            </a:r>
            <a:br>
              <a:rPr lang="en-US" sz="4100" dirty="0"/>
            </a:br>
            <a:r>
              <a:rPr lang="en-US" sz="4100" dirty="0"/>
              <a:t>Trinity Haven’s</a:t>
            </a:r>
            <a:br>
              <a:rPr lang="en-US" sz="4100" dirty="0"/>
            </a:br>
            <a:r>
              <a:rPr lang="en-US" sz="4100" dirty="0"/>
              <a:t>MISSION?</a:t>
            </a:r>
          </a:p>
        </p:txBody>
      </p:sp>
      <p:sp>
        <p:nvSpPr>
          <p:cNvPr id="66" name="Google Shape;66;p15"/>
          <p:cNvSpPr txBox="1">
            <a:spLocks noGrp="1"/>
          </p:cNvSpPr>
          <p:nvPr>
            <p:ph type="body" idx="1"/>
          </p:nvPr>
        </p:nvSpPr>
        <p:spPr>
          <a:xfrm>
            <a:off x="723900" y="723900"/>
            <a:ext cx="2525520" cy="3247230"/>
          </a:xfrm>
          <a:prstGeom prst="rect">
            <a:avLst/>
          </a:prstGeom>
        </p:spPr>
        <p:txBody>
          <a:bodyPr spcFirstLastPara="1" vert="horz" lIns="91440" tIns="45720" rIns="91440" bIns="45720" rtlCol="0" anchor="ctr" anchorCtr="0">
            <a:normAutofit/>
          </a:bodyPr>
          <a:lstStyle/>
          <a:p>
            <a:pPr marL="0" lvl="0" indent="0" algn="r" defTabSz="914400">
              <a:spcBef>
                <a:spcPts val="1000"/>
              </a:spcBef>
              <a:spcAft>
                <a:spcPts val="1600"/>
              </a:spcAft>
              <a:buNone/>
            </a:pPr>
            <a:r>
              <a:rPr lang="en-US" sz="2000" dirty="0"/>
              <a:t>Trinity Haven provides safe, affirming housing for LGBTQ youth experiencing housing instability.</a:t>
            </a:r>
          </a:p>
        </p:txBody>
      </p:sp>
      <p:cxnSp>
        <p:nvCxnSpPr>
          <p:cNvPr id="79" name="Straight Connector 78">
            <a:extLst>
              <a:ext uri="{FF2B5EF4-FFF2-40B4-BE49-F238E27FC236}">
                <a16:creationId xmlns:a16="http://schemas.microsoft.com/office/drawing/2014/main" id="{6FE641DB-A503-41DE-ACA6-36B41C6C2BE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1" y="1215945"/>
            <a:ext cx="0" cy="226314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94420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64"/>
        <p:cNvGrpSpPr/>
        <p:nvPr/>
      </p:nvGrpSpPr>
      <p:grpSpPr>
        <a:xfrm>
          <a:off x="0" y="0"/>
          <a:ext cx="0" cy="0"/>
          <a:chOff x="0" y="0"/>
          <a:chExt cx="0" cy="0"/>
        </a:xfrm>
      </p:grpSpPr>
      <p:pic>
        <p:nvPicPr>
          <p:cNvPr id="71" name="Picture 70">
            <a:extLst>
              <a:ext uri="{FF2B5EF4-FFF2-40B4-BE49-F238E27FC236}">
                <a16:creationId xmlns:a16="http://schemas.microsoft.com/office/drawing/2014/main" id="{9A22DDE2-FB2D-421B-B377-F9AD495CE9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1081087"/>
          </a:xfrm>
          <a:prstGeom prst="rect">
            <a:avLst/>
          </a:prstGeom>
        </p:spPr>
      </p:pic>
      <p:pic>
        <p:nvPicPr>
          <p:cNvPr id="73" name="Picture 72">
            <a:extLst>
              <a:ext uri="{FF2B5EF4-FFF2-40B4-BE49-F238E27FC236}">
                <a16:creationId xmlns:a16="http://schemas.microsoft.com/office/drawing/2014/main" id="{A995140B-9736-47E4-9A7D-ABB32F3AAA8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3281362"/>
            <a:ext cx="9144000" cy="1862138"/>
          </a:xfrm>
          <a:prstGeom prst="rect">
            <a:avLst/>
          </a:prstGeom>
        </p:spPr>
      </p:pic>
      <p:sp useBgFill="1">
        <p:nvSpPr>
          <p:cNvPr id="75" name="Rectangle 74">
            <a:extLst>
              <a:ext uri="{FF2B5EF4-FFF2-40B4-BE49-F238E27FC236}">
                <a16:creationId xmlns:a16="http://schemas.microsoft.com/office/drawing/2014/main" id="{E770CA6A-B3B0-4826-A91F-B2B1F89220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7" name="Picture 76">
            <a:extLst>
              <a:ext uri="{FF2B5EF4-FFF2-40B4-BE49-F238E27FC236}">
                <a16:creationId xmlns:a16="http://schemas.microsoft.com/office/drawing/2014/main" id="{3C51B9DA-B0CC-480A-8EA5-4D5C3E0515B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3281362"/>
            <a:ext cx="9144000" cy="1862138"/>
          </a:xfrm>
          <a:prstGeom prst="rect">
            <a:avLst/>
          </a:prstGeom>
        </p:spPr>
      </p:pic>
      <p:sp>
        <p:nvSpPr>
          <p:cNvPr id="65" name="Google Shape;65;p15"/>
          <p:cNvSpPr txBox="1">
            <a:spLocks noGrp="1"/>
          </p:cNvSpPr>
          <p:nvPr>
            <p:ph type="title"/>
          </p:nvPr>
        </p:nvSpPr>
        <p:spPr>
          <a:xfrm>
            <a:off x="3732021" y="723900"/>
            <a:ext cx="4628207" cy="3247230"/>
          </a:xfrm>
          <a:prstGeom prst="rect">
            <a:avLst/>
          </a:prstGeom>
        </p:spPr>
        <p:txBody>
          <a:bodyPr spcFirstLastPara="1" vert="horz" lIns="91440" tIns="45720" rIns="91440" bIns="45720" rtlCol="0" anchor="ctr" anchorCtr="0">
            <a:normAutofit/>
          </a:bodyPr>
          <a:lstStyle/>
          <a:p>
            <a:pPr marL="0" lvl="0" indent="0" algn="l" defTabSz="914400">
              <a:spcBef>
                <a:spcPct val="0"/>
              </a:spcBef>
              <a:spcAft>
                <a:spcPts val="0"/>
              </a:spcAft>
            </a:pPr>
            <a:r>
              <a:rPr lang="en-US" sz="4100" dirty="0"/>
              <a:t>What is </a:t>
            </a:r>
            <a:br>
              <a:rPr lang="en-US" sz="4100" dirty="0"/>
            </a:br>
            <a:r>
              <a:rPr lang="en-US" sz="4100" dirty="0"/>
              <a:t>Trinity Haven’s VISION?</a:t>
            </a:r>
          </a:p>
        </p:txBody>
      </p:sp>
      <p:sp>
        <p:nvSpPr>
          <p:cNvPr id="66" name="Google Shape;66;p15"/>
          <p:cNvSpPr txBox="1">
            <a:spLocks noGrp="1"/>
          </p:cNvSpPr>
          <p:nvPr>
            <p:ph type="body" idx="1"/>
          </p:nvPr>
        </p:nvSpPr>
        <p:spPr>
          <a:xfrm>
            <a:off x="723900" y="723900"/>
            <a:ext cx="2525520" cy="3247230"/>
          </a:xfrm>
          <a:prstGeom prst="rect">
            <a:avLst/>
          </a:prstGeom>
        </p:spPr>
        <p:txBody>
          <a:bodyPr spcFirstLastPara="1" vert="horz" lIns="91440" tIns="45720" rIns="91440" bIns="45720" rtlCol="0" anchor="ctr" anchorCtr="0">
            <a:normAutofit/>
          </a:bodyPr>
          <a:lstStyle/>
          <a:p>
            <a:pPr marL="0" lvl="0" indent="0" algn="r" defTabSz="914400">
              <a:spcBef>
                <a:spcPts val="1000"/>
              </a:spcBef>
              <a:spcAft>
                <a:spcPts val="1600"/>
              </a:spcAft>
              <a:buNone/>
            </a:pPr>
            <a:r>
              <a:rPr lang="en-US" sz="2000" dirty="0"/>
              <a:t>Every LGBTQ youth in Indiana has safe, welcoming, and affirming housing within a caring community.</a:t>
            </a:r>
          </a:p>
        </p:txBody>
      </p:sp>
      <p:cxnSp>
        <p:nvCxnSpPr>
          <p:cNvPr id="79" name="Straight Connector 78">
            <a:extLst>
              <a:ext uri="{FF2B5EF4-FFF2-40B4-BE49-F238E27FC236}">
                <a16:creationId xmlns:a16="http://schemas.microsoft.com/office/drawing/2014/main" id="{6FE641DB-A503-41DE-ACA6-36B41C6C2BE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1" y="1215945"/>
            <a:ext cx="0" cy="226314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63183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70"/>
        <p:cNvGrpSpPr/>
        <p:nvPr/>
      </p:nvGrpSpPr>
      <p:grpSpPr>
        <a:xfrm>
          <a:off x="0" y="0"/>
          <a:ext cx="0" cy="0"/>
          <a:chOff x="0" y="0"/>
          <a:chExt cx="0" cy="0"/>
        </a:xfrm>
      </p:grpSpPr>
      <p:pic>
        <p:nvPicPr>
          <p:cNvPr id="79" name="Picture 78">
            <a:extLst>
              <a:ext uri="{FF2B5EF4-FFF2-40B4-BE49-F238E27FC236}">
                <a16:creationId xmlns:a16="http://schemas.microsoft.com/office/drawing/2014/main" id="{030FD700-069E-45B7-99EE-9FD40B196D0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1081087"/>
          </a:xfrm>
          <a:prstGeom prst="rect">
            <a:avLst/>
          </a:prstGeom>
        </p:spPr>
      </p:pic>
      <p:sp useBgFill="1">
        <p:nvSpPr>
          <p:cNvPr id="81" name="Rectangle 80">
            <a:extLst>
              <a:ext uri="{FF2B5EF4-FFF2-40B4-BE49-F238E27FC236}">
                <a16:creationId xmlns:a16="http://schemas.microsoft.com/office/drawing/2014/main" id="{30BD2399-7475-404C-BAC9-E55E167692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3" name="Picture 82">
            <a:extLst>
              <a:ext uri="{FF2B5EF4-FFF2-40B4-BE49-F238E27FC236}">
                <a16:creationId xmlns:a16="http://schemas.microsoft.com/office/drawing/2014/main" id="{0D748104-6E76-4AD9-9940-82154F97E7C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1081087"/>
          </a:xfrm>
          <a:prstGeom prst="rect">
            <a:avLst/>
          </a:prstGeom>
        </p:spPr>
      </p:pic>
      <p:sp>
        <p:nvSpPr>
          <p:cNvPr id="71" name="Google Shape;71;p16"/>
          <p:cNvSpPr txBox="1">
            <a:spLocks noGrp="1"/>
          </p:cNvSpPr>
          <p:nvPr>
            <p:ph type="title"/>
          </p:nvPr>
        </p:nvSpPr>
        <p:spPr>
          <a:xfrm>
            <a:off x="514350" y="799622"/>
            <a:ext cx="2480058" cy="3861278"/>
          </a:xfrm>
          <a:prstGeom prst="rect">
            <a:avLst/>
          </a:prstGeom>
        </p:spPr>
        <p:txBody>
          <a:bodyPr spcFirstLastPara="1" vert="horz" lIns="91440" tIns="45720" rIns="91440" bIns="45720" rtlCol="0" anchor="ctr" anchorCtr="0">
            <a:normAutofit/>
          </a:bodyPr>
          <a:lstStyle/>
          <a:p>
            <a:pPr marL="0" lvl="0" indent="0" defTabSz="914400">
              <a:spcBef>
                <a:spcPct val="0"/>
              </a:spcBef>
              <a:spcAft>
                <a:spcPts val="0"/>
              </a:spcAft>
            </a:pPr>
            <a:r>
              <a:rPr lang="en-US" sz="2400" dirty="0"/>
              <a:t>Transitional LIVING PROGRAM</a:t>
            </a:r>
          </a:p>
        </p:txBody>
      </p:sp>
      <p:graphicFrame>
        <p:nvGraphicFramePr>
          <p:cNvPr id="74" name="Google Shape;72;p16">
            <a:extLst>
              <a:ext uri="{FF2B5EF4-FFF2-40B4-BE49-F238E27FC236}">
                <a16:creationId xmlns:a16="http://schemas.microsoft.com/office/drawing/2014/main" id="{A948857C-1246-4FF0-8542-4E5C3091094E}"/>
              </a:ext>
            </a:extLst>
          </p:cNvPr>
          <p:cNvGraphicFramePr/>
          <p:nvPr>
            <p:extLst>
              <p:ext uri="{D42A27DB-BD31-4B8C-83A1-F6EECF244321}">
                <p14:modId xmlns:p14="http://schemas.microsoft.com/office/powerpoint/2010/main" val="172614032"/>
              </p:ext>
            </p:extLst>
          </p:nvPr>
        </p:nvGraphicFramePr>
        <p:xfrm>
          <a:off x="3508758" y="845343"/>
          <a:ext cx="4802995" cy="381555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8380199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229ED-8FAC-4FB3-A6AA-852BC3BA0BBD}"/>
              </a:ext>
            </a:extLst>
          </p:cNvPr>
          <p:cNvSpPr>
            <a:spLocks noGrp="1"/>
          </p:cNvSpPr>
          <p:nvPr>
            <p:ph type="title"/>
          </p:nvPr>
        </p:nvSpPr>
        <p:spPr/>
        <p:txBody>
          <a:bodyPr>
            <a:normAutofit fontScale="90000"/>
          </a:bodyPr>
          <a:lstStyle/>
          <a:p>
            <a:r>
              <a:rPr lang="en-US" dirty="0"/>
              <a:t>Trinity haven Family room</a:t>
            </a:r>
          </a:p>
        </p:txBody>
      </p:sp>
      <p:pic>
        <p:nvPicPr>
          <p:cNvPr id="5" name="Picture 4">
            <a:extLst>
              <a:ext uri="{FF2B5EF4-FFF2-40B4-BE49-F238E27FC236}">
                <a16:creationId xmlns:a16="http://schemas.microsoft.com/office/drawing/2014/main" id="{0BB42B1E-E00E-4ECE-9D53-E6719F671A70}"/>
              </a:ext>
            </a:extLst>
          </p:cNvPr>
          <p:cNvPicPr>
            <a:picLocks noChangeAspect="1"/>
          </p:cNvPicPr>
          <p:nvPr/>
        </p:nvPicPr>
        <p:blipFill>
          <a:blip r:embed="rId2"/>
          <a:stretch>
            <a:fillRect/>
          </a:stretch>
        </p:blipFill>
        <p:spPr>
          <a:xfrm>
            <a:off x="311700" y="1243012"/>
            <a:ext cx="4133849" cy="3100387"/>
          </a:xfrm>
          <a:prstGeom prst="rect">
            <a:avLst/>
          </a:prstGeom>
        </p:spPr>
      </p:pic>
      <p:pic>
        <p:nvPicPr>
          <p:cNvPr id="7" name="Picture 6" descr="A living room with a couch&#10;&#10;Description automatically generated with low confidence">
            <a:extLst>
              <a:ext uri="{FF2B5EF4-FFF2-40B4-BE49-F238E27FC236}">
                <a16:creationId xmlns:a16="http://schemas.microsoft.com/office/drawing/2014/main" id="{A98DDDA0-15D8-460A-8A68-B2260C788381}"/>
              </a:ext>
            </a:extLst>
          </p:cNvPr>
          <p:cNvPicPr>
            <a:picLocks noChangeAspect="1"/>
          </p:cNvPicPr>
          <p:nvPr/>
        </p:nvPicPr>
        <p:blipFill>
          <a:blip r:embed="rId3"/>
          <a:stretch>
            <a:fillRect/>
          </a:stretch>
        </p:blipFill>
        <p:spPr>
          <a:xfrm>
            <a:off x="4572000" y="1243011"/>
            <a:ext cx="4133851" cy="3100388"/>
          </a:xfrm>
          <a:prstGeom prst="rect">
            <a:avLst/>
          </a:prstGeom>
        </p:spPr>
      </p:pic>
    </p:spTree>
    <p:extLst>
      <p:ext uri="{BB962C8B-B14F-4D97-AF65-F5344CB8AC3E}">
        <p14:creationId xmlns:p14="http://schemas.microsoft.com/office/powerpoint/2010/main" val="28997753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34CC6-88F5-4200-BA7A-2E2BD6A89EE0}"/>
              </a:ext>
            </a:extLst>
          </p:cNvPr>
          <p:cNvSpPr>
            <a:spLocks noGrp="1"/>
          </p:cNvSpPr>
          <p:nvPr>
            <p:ph type="title"/>
          </p:nvPr>
        </p:nvSpPr>
        <p:spPr/>
        <p:txBody>
          <a:bodyPr>
            <a:normAutofit fontScale="90000"/>
          </a:bodyPr>
          <a:lstStyle/>
          <a:p>
            <a:pPr algn="ctr"/>
            <a:r>
              <a:rPr lang="en-US" dirty="0"/>
              <a:t>Shared bedroom  &amp;  serenity room</a:t>
            </a:r>
          </a:p>
        </p:txBody>
      </p:sp>
      <p:pic>
        <p:nvPicPr>
          <p:cNvPr id="5" name="Picture 4" descr="A picture containing indoor, wall, floor, room&#10;&#10;Description automatically generated">
            <a:extLst>
              <a:ext uri="{FF2B5EF4-FFF2-40B4-BE49-F238E27FC236}">
                <a16:creationId xmlns:a16="http://schemas.microsoft.com/office/drawing/2014/main" id="{2B152D8A-DBD0-44DF-83D9-AEA8589A96B9}"/>
              </a:ext>
            </a:extLst>
          </p:cNvPr>
          <p:cNvPicPr>
            <a:picLocks noChangeAspect="1"/>
          </p:cNvPicPr>
          <p:nvPr/>
        </p:nvPicPr>
        <p:blipFill>
          <a:blip r:embed="rId2"/>
          <a:stretch>
            <a:fillRect/>
          </a:stretch>
        </p:blipFill>
        <p:spPr>
          <a:xfrm>
            <a:off x="311700" y="1185636"/>
            <a:ext cx="4183743" cy="3137807"/>
          </a:xfrm>
          <a:prstGeom prst="rect">
            <a:avLst/>
          </a:prstGeom>
        </p:spPr>
      </p:pic>
      <p:pic>
        <p:nvPicPr>
          <p:cNvPr id="7" name="Picture 6" descr="A picture containing indoor, wall, floor, room&#10;&#10;Description automatically generated">
            <a:extLst>
              <a:ext uri="{FF2B5EF4-FFF2-40B4-BE49-F238E27FC236}">
                <a16:creationId xmlns:a16="http://schemas.microsoft.com/office/drawing/2014/main" id="{A3C9F295-8C5E-4313-8027-A0F88E5B73B2}"/>
              </a:ext>
            </a:extLst>
          </p:cNvPr>
          <p:cNvPicPr>
            <a:picLocks noChangeAspect="1"/>
          </p:cNvPicPr>
          <p:nvPr/>
        </p:nvPicPr>
        <p:blipFill>
          <a:blip r:embed="rId3"/>
          <a:stretch>
            <a:fillRect/>
          </a:stretch>
        </p:blipFill>
        <p:spPr>
          <a:xfrm>
            <a:off x="4648557" y="1185636"/>
            <a:ext cx="4183743" cy="3137807"/>
          </a:xfrm>
          <a:prstGeom prst="rect">
            <a:avLst/>
          </a:prstGeom>
        </p:spPr>
      </p:pic>
    </p:spTree>
    <p:extLst>
      <p:ext uri="{BB962C8B-B14F-4D97-AF65-F5344CB8AC3E}">
        <p14:creationId xmlns:p14="http://schemas.microsoft.com/office/powerpoint/2010/main" val="36479482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8"/>
          <p:cNvSpPr txBox="1">
            <a:spLocks noGrp="1"/>
          </p:cNvSpPr>
          <p:nvPr>
            <p:ph type="title"/>
          </p:nvPr>
        </p:nvSpPr>
        <p:spPr>
          <a:xfrm>
            <a:off x="0" y="206423"/>
            <a:ext cx="9144000" cy="969771"/>
          </a:xfrm>
          <a:prstGeom prst="rect">
            <a:avLst/>
          </a:prstGeom>
        </p:spPr>
        <p:txBody>
          <a:bodyPr spcFirstLastPara="1" vert="horz" lIns="91440" tIns="45720" rIns="91440" bIns="45720" rtlCol="0" anchor="ctr" anchorCtr="0">
            <a:normAutofit/>
          </a:bodyPr>
          <a:lstStyle/>
          <a:p>
            <a:pPr marL="0" lvl="0" indent="0" algn="ctr" defTabSz="914400">
              <a:spcBef>
                <a:spcPct val="0"/>
              </a:spcBef>
              <a:spcAft>
                <a:spcPts val="0"/>
              </a:spcAft>
            </a:pPr>
            <a:r>
              <a:rPr lang="en-US" sz="4000" dirty="0"/>
              <a:t>A typical week at Trinity haven</a:t>
            </a:r>
            <a:endParaRPr lang="en-US" sz="4000" kern="1200" cap="all" baseline="0" dirty="0">
              <a:solidFill>
                <a:schemeClr val="tx1"/>
              </a:solidFill>
              <a:latin typeface="+mj-lt"/>
              <a:ea typeface="+mj-ea"/>
              <a:cs typeface="+mj-cs"/>
            </a:endParaRPr>
          </a:p>
        </p:txBody>
      </p:sp>
      <p:sp>
        <p:nvSpPr>
          <p:cNvPr id="2" name="TextBox 1">
            <a:extLst>
              <a:ext uri="{FF2B5EF4-FFF2-40B4-BE49-F238E27FC236}">
                <a16:creationId xmlns:a16="http://schemas.microsoft.com/office/drawing/2014/main" id="{CB8FFA19-CFBA-4425-A24F-FE3533461B20}"/>
              </a:ext>
            </a:extLst>
          </p:cNvPr>
          <p:cNvSpPr txBox="1"/>
          <p:nvPr/>
        </p:nvSpPr>
        <p:spPr>
          <a:xfrm>
            <a:off x="330009" y="1176194"/>
            <a:ext cx="8483982" cy="3600986"/>
          </a:xfrm>
          <a:prstGeom prst="rect">
            <a:avLst/>
          </a:prstGeom>
          <a:noFill/>
        </p:spPr>
        <p:txBody>
          <a:bodyPr wrap="square" rtlCol="0">
            <a:spAutoFit/>
          </a:bodyPr>
          <a:lstStyle/>
          <a:p>
            <a:r>
              <a:rPr lang="en-US" sz="1400" b="1" u="sng" dirty="0"/>
              <a:t>Family Circle every Monday: </a:t>
            </a:r>
            <a:r>
              <a:rPr lang="en-US" sz="1400" dirty="0"/>
              <a:t>a time for residents to connect and discuss what’s going on with them; chore schedules are assigned</a:t>
            </a:r>
          </a:p>
          <a:p>
            <a:endParaRPr lang="en-US" sz="1400" dirty="0"/>
          </a:p>
          <a:p>
            <a:r>
              <a:rPr lang="en-US" sz="1400" b="1" u="sng" dirty="0"/>
              <a:t>Individual Meetings: </a:t>
            </a:r>
          </a:p>
          <a:p>
            <a:pPr marL="342900" indent="-342900">
              <a:buAutoNum type="arabicParenR"/>
            </a:pPr>
            <a:r>
              <a:rPr lang="en-US" sz="1400" dirty="0"/>
              <a:t>Every week, each resident meets with our Youth Engagement Specialist to check in and update progress on their Personal Plan for Independent Living, a roadmap they’ve created with goals outlined and action steps toward each goal</a:t>
            </a:r>
          </a:p>
          <a:p>
            <a:pPr marL="342900" indent="-342900">
              <a:buAutoNum type="arabicParenR"/>
            </a:pPr>
            <a:r>
              <a:rPr lang="en-US" sz="1400" dirty="0"/>
              <a:t>Every week, each resident meets with our House Director to touch base about how they are doing in our shared living program and develop goals for emotional health and wellness</a:t>
            </a:r>
          </a:p>
          <a:p>
            <a:pPr marL="342900" indent="-342900">
              <a:buAutoNum type="arabicParenR"/>
            </a:pPr>
            <a:r>
              <a:rPr lang="en-US" sz="1400" dirty="0"/>
              <a:t>Every week, each resident has a session with our Art Therapy Intern to create art, explore their feelings, and talk about how they are showing up for themselves</a:t>
            </a:r>
          </a:p>
          <a:p>
            <a:endParaRPr lang="en-US" dirty="0"/>
          </a:p>
          <a:p>
            <a:r>
              <a:rPr lang="en-US" sz="1400" b="1" u="sng" dirty="0"/>
              <a:t>Living their best lives:</a:t>
            </a:r>
            <a:endParaRPr lang="en-US" sz="1400" u="sng" dirty="0"/>
          </a:p>
          <a:p>
            <a:r>
              <a:rPr lang="en-US" sz="1400" dirty="0"/>
              <a:t>Residents go to school or work; attend meetings with other service providers; work on their goals; keep up with chores around the house; and have fun! Weekly visits from Paws &amp; Think (therapy dogs!), game nights and movie nights happen regularly at Trinity Haven, too!</a:t>
            </a:r>
          </a:p>
        </p:txBody>
      </p:sp>
    </p:spTree>
    <p:extLst>
      <p:ext uri="{BB962C8B-B14F-4D97-AF65-F5344CB8AC3E}">
        <p14:creationId xmlns:p14="http://schemas.microsoft.com/office/powerpoint/2010/main" val="22268934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E957B34-A61D-41CC-8B29-A7FE293ED90A}"/>
              </a:ext>
            </a:extLst>
          </p:cNvPr>
          <p:cNvSpPr>
            <a:spLocks noGrp="1"/>
          </p:cNvSpPr>
          <p:nvPr>
            <p:ph idx="1"/>
          </p:nvPr>
        </p:nvSpPr>
        <p:spPr>
          <a:xfrm>
            <a:off x="518726" y="1026156"/>
            <a:ext cx="8106547" cy="3415982"/>
          </a:xfrm>
        </p:spPr>
        <p:txBody>
          <a:bodyPr>
            <a:normAutofit/>
          </a:bodyPr>
          <a:lstStyle/>
          <a:p>
            <a:pPr marL="0" indent="0" algn="ctr">
              <a:buNone/>
            </a:pPr>
            <a:r>
              <a:rPr lang="en-US" sz="3200" dirty="0"/>
              <a:t>Trinity Haven is</a:t>
            </a:r>
            <a:br>
              <a:rPr lang="en-US" sz="3200" dirty="0"/>
            </a:br>
            <a:r>
              <a:rPr lang="en-US" sz="3200" dirty="0"/>
              <a:t>Indiana’s first</a:t>
            </a:r>
            <a:br>
              <a:rPr lang="en-US" sz="3200" dirty="0"/>
            </a:br>
            <a:r>
              <a:rPr lang="en-US" sz="3200" dirty="0"/>
              <a:t>transitional housing program</a:t>
            </a:r>
            <a:br>
              <a:rPr lang="en-US" sz="3200" dirty="0"/>
            </a:br>
            <a:r>
              <a:rPr lang="en-US" sz="3200" dirty="0"/>
              <a:t>to focus on the needs of</a:t>
            </a:r>
            <a:br>
              <a:rPr lang="en-US" sz="3200" dirty="0"/>
            </a:br>
            <a:r>
              <a:rPr lang="en-US" sz="3200" dirty="0"/>
              <a:t>LGBTQ young people</a:t>
            </a:r>
            <a:br>
              <a:rPr lang="en-US" sz="3200" dirty="0"/>
            </a:br>
            <a:r>
              <a:rPr lang="en-US" sz="3200" dirty="0"/>
              <a:t>who are experiencing</a:t>
            </a:r>
          </a:p>
          <a:p>
            <a:pPr marL="0" indent="0" algn="ctr">
              <a:buNone/>
            </a:pPr>
            <a:r>
              <a:rPr lang="en-US" sz="3200" dirty="0"/>
              <a:t>housing instability.</a:t>
            </a:r>
          </a:p>
        </p:txBody>
      </p:sp>
    </p:spTree>
    <p:extLst>
      <p:ext uri="{BB962C8B-B14F-4D97-AF65-F5344CB8AC3E}">
        <p14:creationId xmlns:p14="http://schemas.microsoft.com/office/powerpoint/2010/main" val="17156918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70"/>
        <p:cNvGrpSpPr/>
        <p:nvPr/>
      </p:nvGrpSpPr>
      <p:grpSpPr>
        <a:xfrm>
          <a:off x="0" y="0"/>
          <a:ext cx="0" cy="0"/>
          <a:chOff x="0" y="0"/>
          <a:chExt cx="0" cy="0"/>
        </a:xfrm>
      </p:grpSpPr>
      <p:pic>
        <p:nvPicPr>
          <p:cNvPr id="79" name="Picture 78">
            <a:extLst>
              <a:ext uri="{FF2B5EF4-FFF2-40B4-BE49-F238E27FC236}">
                <a16:creationId xmlns:a16="http://schemas.microsoft.com/office/drawing/2014/main" id="{030FD700-069E-45B7-99EE-9FD40B196D0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1081087"/>
          </a:xfrm>
          <a:prstGeom prst="rect">
            <a:avLst/>
          </a:prstGeom>
        </p:spPr>
      </p:pic>
      <p:sp useBgFill="1">
        <p:nvSpPr>
          <p:cNvPr id="81" name="Rectangle 80">
            <a:extLst>
              <a:ext uri="{FF2B5EF4-FFF2-40B4-BE49-F238E27FC236}">
                <a16:creationId xmlns:a16="http://schemas.microsoft.com/office/drawing/2014/main" id="{30BD2399-7475-404C-BAC9-E55E167692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3" name="Picture 82">
            <a:extLst>
              <a:ext uri="{FF2B5EF4-FFF2-40B4-BE49-F238E27FC236}">
                <a16:creationId xmlns:a16="http://schemas.microsoft.com/office/drawing/2014/main" id="{0D748104-6E76-4AD9-9940-82154F97E7C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1081087"/>
          </a:xfrm>
          <a:prstGeom prst="rect">
            <a:avLst/>
          </a:prstGeom>
        </p:spPr>
      </p:pic>
      <p:sp>
        <p:nvSpPr>
          <p:cNvPr id="71" name="Google Shape;71;p16"/>
          <p:cNvSpPr txBox="1">
            <a:spLocks noGrp="1"/>
          </p:cNvSpPr>
          <p:nvPr>
            <p:ph type="title"/>
          </p:nvPr>
        </p:nvSpPr>
        <p:spPr>
          <a:xfrm>
            <a:off x="514350" y="799622"/>
            <a:ext cx="2480058" cy="3861278"/>
          </a:xfrm>
          <a:prstGeom prst="rect">
            <a:avLst/>
          </a:prstGeom>
        </p:spPr>
        <p:txBody>
          <a:bodyPr spcFirstLastPara="1" vert="horz" lIns="91440" tIns="45720" rIns="91440" bIns="45720" rtlCol="0" anchor="ctr" anchorCtr="0">
            <a:normAutofit/>
          </a:bodyPr>
          <a:lstStyle/>
          <a:p>
            <a:pPr marL="0" lvl="0" indent="0" defTabSz="914400">
              <a:spcBef>
                <a:spcPct val="0"/>
              </a:spcBef>
              <a:spcAft>
                <a:spcPts val="0"/>
              </a:spcAft>
            </a:pPr>
            <a:r>
              <a:rPr lang="en-US" sz="2400" dirty="0"/>
              <a:t>HOST HOMES PROGRAM</a:t>
            </a:r>
          </a:p>
        </p:txBody>
      </p:sp>
      <p:graphicFrame>
        <p:nvGraphicFramePr>
          <p:cNvPr id="74" name="Google Shape;72;p16">
            <a:extLst>
              <a:ext uri="{FF2B5EF4-FFF2-40B4-BE49-F238E27FC236}">
                <a16:creationId xmlns:a16="http://schemas.microsoft.com/office/drawing/2014/main" id="{A948857C-1246-4FF0-8542-4E5C3091094E}"/>
              </a:ext>
            </a:extLst>
          </p:cNvPr>
          <p:cNvGraphicFramePr/>
          <p:nvPr>
            <p:extLst>
              <p:ext uri="{D42A27DB-BD31-4B8C-83A1-F6EECF244321}">
                <p14:modId xmlns:p14="http://schemas.microsoft.com/office/powerpoint/2010/main" val="2818306839"/>
              </p:ext>
            </p:extLst>
          </p:nvPr>
        </p:nvGraphicFramePr>
        <p:xfrm>
          <a:off x="3508758" y="845343"/>
          <a:ext cx="4802995" cy="381555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82"/>
        <p:cNvGrpSpPr/>
        <p:nvPr/>
      </p:nvGrpSpPr>
      <p:grpSpPr>
        <a:xfrm>
          <a:off x="0" y="0"/>
          <a:ext cx="0" cy="0"/>
          <a:chOff x="0" y="0"/>
          <a:chExt cx="0" cy="0"/>
        </a:xfrm>
      </p:grpSpPr>
      <p:pic>
        <p:nvPicPr>
          <p:cNvPr id="91" name="Picture 90">
            <a:extLst>
              <a:ext uri="{FF2B5EF4-FFF2-40B4-BE49-F238E27FC236}">
                <a16:creationId xmlns:a16="http://schemas.microsoft.com/office/drawing/2014/main" id="{BDFADFB3-3D44-49A8-AE3B-A87C61607F7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1081087"/>
          </a:xfrm>
          <a:prstGeom prst="rect">
            <a:avLst/>
          </a:prstGeom>
        </p:spPr>
      </p:pic>
      <p:pic>
        <p:nvPicPr>
          <p:cNvPr id="3" name="Picture 2">
            <a:extLst>
              <a:ext uri="{FF2B5EF4-FFF2-40B4-BE49-F238E27FC236}">
                <a16:creationId xmlns:a16="http://schemas.microsoft.com/office/drawing/2014/main" id="{7F662607-D67E-4C8B-ACD8-F3A17AA49326}"/>
              </a:ext>
            </a:extLst>
          </p:cNvPr>
          <p:cNvPicPr>
            <a:picLocks noChangeAspect="1"/>
          </p:cNvPicPr>
          <p:nvPr/>
        </p:nvPicPr>
        <p:blipFill>
          <a:blip r:embed="rId4"/>
          <a:srcRect/>
          <a:stretch/>
        </p:blipFill>
        <p:spPr>
          <a:xfrm>
            <a:off x="2260833" y="371801"/>
            <a:ext cx="4622334" cy="4622334"/>
          </a:xfrm>
          <a:prstGeom prst="rect">
            <a:avLst/>
          </a:prstGeom>
        </p:spPr>
      </p:pic>
    </p:spTree>
    <p:extLst>
      <p:ext uri="{BB962C8B-B14F-4D97-AF65-F5344CB8AC3E}">
        <p14:creationId xmlns:p14="http://schemas.microsoft.com/office/powerpoint/2010/main" val="28961081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82"/>
        <p:cNvGrpSpPr/>
        <p:nvPr/>
      </p:nvGrpSpPr>
      <p:grpSpPr>
        <a:xfrm>
          <a:off x="0" y="0"/>
          <a:ext cx="0" cy="0"/>
          <a:chOff x="0" y="0"/>
          <a:chExt cx="0" cy="0"/>
        </a:xfrm>
      </p:grpSpPr>
      <p:pic>
        <p:nvPicPr>
          <p:cNvPr id="91" name="Picture 90">
            <a:extLst>
              <a:ext uri="{FF2B5EF4-FFF2-40B4-BE49-F238E27FC236}">
                <a16:creationId xmlns:a16="http://schemas.microsoft.com/office/drawing/2014/main" id="{BDFADFB3-3D44-49A8-AE3B-A87C61607F7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1081087"/>
          </a:xfrm>
          <a:prstGeom prst="rect">
            <a:avLst/>
          </a:prstGeom>
        </p:spPr>
      </p:pic>
      <p:sp>
        <p:nvSpPr>
          <p:cNvPr id="83" name="Google Shape;83;p18"/>
          <p:cNvSpPr txBox="1">
            <a:spLocks noGrp="1"/>
          </p:cNvSpPr>
          <p:nvPr>
            <p:ph type="title"/>
          </p:nvPr>
        </p:nvSpPr>
        <p:spPr>
          <a:xfrm>
            <a:off x="464820" y="573279"/>
            <a:ext cx="5124450" cy="969771"/>
          </a:xfrm>
          <a:prstGeom prst="rect">
            <a:avLst/>
          </a:prstGeom>
        </p:spPr>
        <p:txBody>
          <a:bodyPr spcFirstLastPara="1" vert="horz" lIns="91440" tIns="45720" rIns="91440" bIns="45720" rtlCol="0" anchor="ctr" anchorCtr="0">
            <a:normAutofit/>
          </a:bodyPr>
          <a:lstStyle/>
          <a:p>
            <a:pPr marL="0" lvl="0" indent="0" defTabSz="914400">
              <a:spcBef>
                <a:spcPct val="0"/>
              </a:spcBef>
              <a:spcAft>
                <a:spcPts val="0"/>
              </a:spcAft>
            </a:pPr>
            <a:r>
              <a:rPr lang="en-US" sz="4000" kern="1200" cap="all" baseline="0" dirty="0">
                <a:solidFill>
                  <a:schemeClr val="tx1"/>
                </a:solidFill>
                <a:latin typeface="+mj-lt"/>
                <a:ea typeface="+mj-ea"/>
                <a:cs typeface="+mj-cs"/>
              </a:rPr>
              <a:t>Capacity</a:t>
            </a:r>
          </a:p>
        </p:txBody>
      </p:sp>
      <p:sp>
        <p:nvSpPr>
          <p:cNvPr id="84" name="Google Shape;84;p18"/>
          <p:cNvSpPr txBox="1">
            <a:spLocks noGrp="1"/>
          </p:cNvSpPr>
          <p:nvPr>
            <p:ph type="body" idx="1"/>
          </p:nvPr>
        </p:nvSpPr>
        <p:spPr>
          <a:xfrm>
            <a:off x="464820" y="2071816"/>
            <a:ext cx="5369674" cy="2592197"/>
          </a:xfrm>
          <a:prstGeom prst="rect">
            <a:avLst/>
          </a:prstGeom>
        </p:spPr>
        <p:txBody>
          <a:bodyPr spcFirstLastPara="1" vert="horz" lIns="91440" tIns="45720" rIns="91440" bIns="45720" rtlCol="0" anchorCtr="0">
            <a:normAutofit/>
          </a:bodyPr>
          <a:lstStyle/>
          <a:p>
            <a:pPr marL="0" lvl="0" indent="0" defTabSz="914400">
              <a:spcBef>
                <a:spcPts val="0"/>
              </a:spcBef>
              <a:spcAft>
                <a:spcPts val="0"/>
              </a:spcAft>
              <a:buNone/>
            </a:pPr>
            <a:r>
              <a:rPr lang="en-US" dirty="0"/>
              <a:t>Our Transitional Living Program has a </a:t>
            </a:r>
            <a:br>
              <a:rPr lang="en-US" dirty="0"/>
            </a:br>
            <a:r>
              <a:rPr lang="en-US" dirty="0"/>
              <a:t>capacity of up to 9 youth/young adults.</a:t>
            </a:r>
          </a:p>
          <a:p>
            <a:pPr marL="0" lvl="0" indent="0" defTabSz="914400">
              <a:spcBef>
                <a:spcPts val="0"/>
              </a:spcBef>
              <a:spcAft>
                <a:spcPts val="0"/>
              </a:spcAft>
              <a:buNone/>
            </a:pPr>
            <a:endParaRPr lang="en-US" dirty="0"/>
          </a:p>
          <a:p>
            <a:pPr marL="0" lvl="0" indent="0" defTabSz="914400">
              <a:spcBef>
                <a:spcPts val="0"/>
              </a:spcBef>
              <a:spcAft>
                <a:spcPts val="0"/>
              </a:spcAft>
              <a:buNone/>
            </a:pPr>
            <a:endParaRPr lang="en-US" dirty="0"/>
          </a:p>
          <a:p>
            <a:pPr marL="0" lvl="0" indent="0" defTabSz="914400">
              <a:spcBef>
                <a:spcPts val="0"/>
              </a:spcBef>
              <a:spcAft>
                <a:spcPts val="0"/>
              </a:spcAft>
              <a:buNone/>
            </a:pPr>
            <a:r>
              <a:rPr lang="en-US" dirty="0"/>
              <a:t>Our Host Homes Program has a </a:t>
            </a:r>
            <a:br>
              <a:rPr lang="en-US" dirty="0"/>
            </a:br>
            <a:r>
              <a:rPr lang="en-US" dirty="0"/>
              <a:t>capacity of up to 10 youth/young adults. </a:t>
            </a:r>
          </a:p>
          <a:p>
            <a:pPr marL="457200" lvl="0" indent="-228600" defTabSz="914400">
              <a:spcBef>
                <a:spcPts val="1600"/>
              </a:spcBef>
              <a:spcAft>
                <a:spcPts val="1600"/>
              </a:spcAft>
              <a:buFont typeface="Arial" panose="020B0604020202020204" pitchFamily="34" charset="0"/>
              <a:buChar char="•"/>
            </a:pPr>
            <a:endParaRPr lang="en-US" dirty="0"/>
          </a:p>
        </p:txBody>
      </p:sp>
      <p:pic>
        <p:nvPicPr>
          <p:cNvPr id="88" name="Graphic 87" descr="Checkmark">
            <a:extLst>
              <a:ext uri="{FF2B5EF4-FFF2-40B4-BE49-F238E27FC236}">
                <a16:creationId xmlns:a16="http://schemas.microsoft.com/office/drawing/2014/main" id="{745F88FB-6B54-4421-B52C-88E61F1CAF5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895928" y="1244942"/>
            <a:ext cx="2733722" cy="2733722"/>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9"/>
          <p:cNvSpPr txBox="1">
            <a:spLocks noGrp="1"/>
          </p:cNvSpPr>
          <p:nvPr>
            <p:ph type="title"/>
          </p:nvPr>
        </p:nvSpPr>
        <p:spPr>
          <a:xfrm>
            <a:off x="2171700" y="573279"/>
            <a:ext cx="6457950" cy="969771"/>
          </a:xfrm>
          <a:prstGeom prst="rect">
            <a:avLst/>
          </a:prstGeom>
        </p:spPr>
        <p:txBody>
          <a:bodyPr spcFirstLastPara="1" vert="horz" lIns="91440" tIns="45720" rIns="91440" bIns="45720" rtlCol="0" anchor="ctr" anchorCtr="0">
            <a:normAutofit/>
          </a:bodyPr>
          <a:lstStyle/>
          <a:p>
            <a:pPr marL="0" lvl="0" indent="0" defTabSz="914400">
              <a:spcBef>
                <a:spcPct val="0"/>
              </a:spcBef>
              <a:spcAft>
                <a:spcPts val="0"/>
              </a:spcAft>
            </a:pPr>
            <a:r>
              <a:rPr lang="en-US" sz="4000" dirty="0"/>
              <a:t>REFERRALS</a:t>
            </a:r>
          </a:p>
        </p:txBody>
      </p:sp>
      <p:graphicFrame>
        <p:nvGraphicFramePr>
          <p:cNvPr id="92" name="Google Shape;90;p19">
            <a:extLst>
              <a:ext uri="{FF2B5EF4-FFF2-40B4-BE49-F238E27FC236}">
                <a16:creationId xmlns:a16="http://schemas.microsoft.com/office/drawing/2014/main" id="{B5C12BCC-4E7C-44B6-BE30-F86AD95A6463}"/>
              </a:ext>
            </a:extLst>
          </p:cNvPr>
          <p:cNvGraphicFramePr/>
          <p:nvPr/>
        </p:nvGraphicFramePr>
        <p:xfrm>
          <a:off x="514350" y="1830788"/>
          <a:ext cx="8115300" cy="26475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94"/>
        <p:cNvGrpSpPr/>
        <p:nvPr/>
      </p:nvGrpSpPr>
      <p:grpSpPr>
        <a:xfrm>
          <a:off x="0" y="0"/>
          <a:ext cx="0" cy="0"/>
          <a:chOff x="0" y="0"/>
          <a:chExt cx="0" cy="0"/>
        </a:xfrm>
      </p:grpSpPr>
      <p:pic>
        <p:nvPicPr>
          <p:cNvPr id="109" name="Picture 102">
            <a:extLst>
              <a:ext uri="{FF2B5EF4-FFF2-40B4-BE49-F238E27FC236}">
                <a16:creationId xmlns:a16="http://schemas.microsoft.com/office/drawing/2014/main" id="{030FD700-069E-45B7-99EE-9FD40B196D0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1081087"/>
          </a:xfrm>
          <a:prstGeom prst="rect">
            <a:avLst/>
          </a:prstGeom>
        </p:spPr>
      </p:pic>
      <p:sp>
        <p:nvSpPr>
          <p:cNvPr id="95" name="Google Shape;95;p20"/>
          <p:cNvSpPr txBox="1">
            <a:spLocks noGrp="1"/>
          </p:cNvSpPr>
          <p:nvPr>
            <p:ph type="title"/>
          </p:nvPr>
        </p:nvSpPr>
        <p:spPr>
          <a:xfrm>
            <a:off x="2171700" y="573279"/>
            <a:ext cx="6457950" cy="969771"/>
          </a:xfrm>
          <a:prstGeom prst="rect">
            <a:avLst/>
          </a:prstGeom>
        </p:spPr>
        <p:txBody>
          <a:bodyPr spcFirstLastPara="1" vert="horz" lIns="91440" tIns="45720" rIns="91440" bIns="45720" rtlCol="0" anchor="ctr" anchorCtr="0">
            <a:normAutofit/>
          </a:bodyPr>
          <a:lstStyle/>
          <a:p>
            <a:pPr marL="0" lvl="0" indent="0" defTabSz="914400">
              <a:spcBef>
                <a:spcPct val="0"/>
              </a:spcBef>
              <a:spcAft>
                <a:spcPts val="0"/>
              </a:spcAft>
            </a:pPr>
            <a:r>
              <a:rPr lang="en-US" sz="4000" dirty="0"/>
              <a:t>Youth-CENTERED</a:t>
            </a:r>
            <a:br>
              <a:rPr lang="en-US" sz="4000" dirty="0"/>
            </a:br>
            <a:r>
              <a:rPr lang="en-US" sz="2000" dirty="0"/>
              <a:t>VOLUNTARY SERVICES</a:t>
            </a:r>
            <a:endParaRPr lang="en-US" sz="4000" dirty="0"/>
          </a:p>
        </p:txBody>
      </p:sp>
      <p:graphicFrame>
        <p:nvGraphicFramePr>
          <p:cNvPr id="110" name="Google Shape;96;p20">
            <a:extLst>
              <a:ext uri="{FF2B5EF4-FFF2-40B4-BE49-F238E27FC236}">
                <a16:creationId xmlns:a16="http://schemas.microsoft.com/office/drawing/2014/main" id="{CEBF995F-05F7-4A1B-818F-E213A2EC7FF9}"/>
              </a:ext>
            </a:extLst>
          </p:cNvPr>
          <p:cNvGraphicFramePr/>
          <p:nvPr>
            <p:extLst>
              <p:ext uri="{D42A27DB-BD31-4B8C-83A1-F6EECF244321}">
                <p14:modId xmlns:p14="http://schemas.microsoft.com/office/powerpoint/2010/main" val="4095590719"/>
              </p:ext>
            </p:extLst>
          </p:nvPr>
        </p:nvGraphicFramePr>
        <p:xfrm>
          <a:off x="514350" y="1830788"/>
          <a:ext cx="8115300" cy="264754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CB44E53D-EF94-4504-A898-39C5CF1334D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1081087"/>
          </a:xfrm>
          <a:prstGeom prst="rect">
            <a:avLst/>
          </a:prstGeom>
        </p:spPr>
      </p:pic>
      <p:sp useBgFill="1">
        <p:nvSpPr>
          <p:cNvPr id="23" name="Rectangle 22">
            <a:extLst>
              <a:ext uri="{FF2B5EF4-FFF2-40B4-BE49-F238E27FC236}">
                <a16:creationId xmlns:a16="http://schemas.microsoft.com/office/drawing/2014/main" id="{644B6052-18C0-49E9-90EC-45FEFC35B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a:extLst>
              <a:ext uri="{FF2B5EF4-FFF2-40B4-BE49-F238E27FC236}">
                <a16:creationId xmlns:a16="http://schemas.microsoft.com/office/drawing/2014/main" id="{63957748-37A1-4652-85C6-54B18A1723D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1081087"/>
          </a:xfrm>
          <a:prstGeom prst="rect">
            <a:avLst/>
          </a:prstGeom>
        </p:spPr>
      </p:pic>
      <p:sp>
        <p:nvSpPr>
          <p:cNvPr id="2" name="Title 1">
            <a:extLst>
              <a:ext uri="{FF2B5EF4-FFF2-40B4-BE49-F238E27FC236}">
                <a16:creationId xmlns:a16="http://schemas.microsoft.com/office/drawing/2014/main" id="{0578DB56-99B3-4DEE-954A-A712BAF5BA2D}"/>
              </a:ext>
            </a:extLst>
          </p:cNvPr>
          <p:cNvSpPr>
            <a:spLocks noGrp="1"/>
          </p:cNvSpPr>
          <p:nvPr>
            <p:ph type="title"/>
          </p:nvPr>
        </p:nvSpPr>
        <p:spPr>
          <a:xfrm>
            <a:off x="514350" y="323239"/>
            <a:ext cx="3565099" cy="969771"/>
          </a:xfrm>
        </p:spPr>
        <p:txBody>
          <a:bodyPr vert="horz" lIns="91440" tIns="45720" rIns="91440" bIns="45720" rtlCol="0" anchor="ctr">
            <a:normAutofit/>
          </a:bodyPr>
          <a:lstStyle/>
          <a:p>
            <a:pPr defTabSz="914400">
              <a:spcBef>
                <a:spcPct val="0"/>
              </a:spcBef>
            </a:pPr>
            <a:r>
              <a:rPr lang="en-US" sz="3700" dirty="0"/>
              <a:t>GET INVOLVED</a:t>
            </a:r>
          </a:p>
        </p:txBody>
      </p:sp>
      <p:sp>
        <p:nvSpPr>
          <p:cNvPr id="3" name="Text Placeholder 2">
            <a:extLst>
              <a:ext uri="{FF2B5EF4-FFF2-40B4-BE49-F238E27FC236}">
                <a16:creationId xmlns:a16="http://schemas.microsoft.com/office/drawing/2014/main" id="{DC7C692F-F569-4525-B397-E83F0AC2D7E0}"/>
              </a:ext>
            </a:extLst>
          </p:cNvPr>
          <p:cNvSpPr>
            <a:spLocks noGrp="1"/>
          </p:cNvSpPr>
          <p:nvPr>
            <p:ph type="body" idx="1"/>
          </p:nvPr>
        </p:nvSpPr>
        <p:spPr>
          <a:xfrm>
            <a:off x="-69124" y="1062030"/>
            <a:ext cx="4525295" cy="3545689"/>
          </a:xfrm>
        </p:spPr>
        <p:txBody>
          <a:bodyPr vert="horz" lIns="91440" tIns="45720" rIns="91440" bIns="45720" rtlCol="0">
            <a:normAutofit fontScale="92500" lnSpcReduction="20000"/>
          </a:bodyPr>
          <a:lstStyle/>
          <a:p>
            <a:pPr lvl="1" indent="-228600" defTabSz="914400">
              <a:buFont typeface="Arial" panose="020B0604020202020204" pitchFamily="34" charset="0"/>
              <a:buChar char="•"/>
              <a:defRPr/>
            </a:pPr>
            <a:r>
              <a:rPr lang="en-US" altLang="en-US" sz="1400" dirty="0"/>
              <a:t>Follow us on Social Media </a:t>
            </a:r>
          </a:p>
          <a:p>
            <a:pPr lvl="1" indent="-228600" defTabSz="914400">
              <a:buFont typeface="Arial" panose="020B0604020202020204" pitchFamily="34" charset="0"/>
              <a:buChar char="•"/>
              <a:defRPr/>
            </a:pPr>
            <a:r>
              <a:rPr lang="en-US" altLang="en-US" sz="1400" dirty="0"/>
              <a:t>Sign up to receive our monthly e-newsletter</a:t>
            </a:r>
          </a:p>
          <a:p>
            <a:pPr lvl="1" indent="-228600" defTabSz="914400">
              <a:buFont typeface="Arial" panose="020B0604020202020204" pitchFamily="34" charset="0"/>
              <a:buChar char="•"/>
              <a:defRPr/>
            </a:pPr>
            <a:r>
              <a:rPr lang="en-US" altLang="en-US" sz="1400" dirty="0"/>
              <a:t>Donate your time, talent and treasure</a:t>
            </a:r>
          </a:p>
          <a:p>
            <a:pPr lvl="1" indent="-228600" defTabSz="914400">
              <a:buFont typeface="Arial" panose="020B0604020202020204" pitchFamily="34" charset="0"/>
              <a:buChar char="•"/>
              <a:defRPr/>
            </a:pPr>
            <a:r>
              <a:rPr lang="en-US" altLang="en-US" sz="1400" dirty="0"/>
              <a:t>Corporate Sponsorship of our signature event: The Homecoming Bash</a:t>
            </a:r>
          </a:p>
          <a:p>
            <a:pPr lvl="1" indent="-228600" defTabSz="914400">
              <a:buFont typeface="Arial" panose="020B0604020202020204" pitchFamily="34" charset="0"/>
              <a:buChar char="•"/>
              <a:defRPr/>
            </a:pPr>
            <a:r>
              <a:rPr lang="en-US" altLang="en-US" sz="1400" dirty="0"/>
              <a:t>Host a drive/collection – Amazon wish lists available</a:t>
            </a:r>
          </a:p>
          <a:p>
            <a:pPr lvl="1" indent="-228600" defTabSz="914400">
              <a:buFont typeface="Arial" panose="020B0604020202020204" pitchFamily="34" charset="0"/>
              <a:buChar char="•"/>
              <a:defRPr/>
            </a:pPr>
            <a:r>
              <a:rPr lang="en-US" altLang="en-US" sz="1400" dirty="0"/>
              <a:t>Volunteer:</a:t>
            </a:r>
            <a:br>
              <a:rPr lang="en-US" altLang="en-US" sz="1400" dirty="0"/>
            </a:br>
            <a:r>
              <a:rPr lang="en-US" altLang="en-US" sz="1400" dirty="0"/>
              <a:t>     * Become a Host!</a:t>
            </a:r>
            <a:br>
              <a:rPr lang="en-US" altLang="en-US" sz="1400" dirty="0"/>
            </a:br>
            <a:r>
              <a:rPr lang="en-US" altLang="en-US" sz="1400" dirty="0"/>
              <a:t>     * Mentor a young person!</a:t>
            </a:r>
            <a:br>
              <a:rPr lang="en-US" altLang="en-US" sz="1400" dirty="0"/>
            </a:br>
            <a:r>
              <a:rPr lang="en-US" altLang="en-US" sz="1400" dirty="0"/>
              <a:t>     * House-related projects! </a:t>
            </a:r>
          </a:p>
          <a:p>
            <a:pPr lvl="1" indent="-228600" defTabSz="914400">
              <a:buFont typeface="Arial" panose="020B0604020202020204" pitchFamily="34" charset="0"/>
              <a:buChar char="•"/>
              <a:defRPr/>
            </a:pPr>
            <a:r>
              <a:rPr lang="en-US" altLang="en-US" sz="1400" dirty="0"/>
              <a:t>Share our Story – Raise Awareness</a:t>
            </a:r>
          </a:p>
          <a:p>
            <a:pPr indent="-228600" defTabSz="914400">
              <a:buFont typeface="Arial" panose="020B0604020202020204" pitchFamily="34" charset="0"/>
              <a:buChar char="•"/>
            </a:pPr>
            <a:endParaRPr lang="en-US" sz="1200" dirty="0"/>
          </a:p>
        </p:txBody>
      </p:sp>
      <p:sp>
        <p:nvSpPr>
          <p:cNvPr id="27" name="Rounded Rectangle 14">
            <a:extLst>
              <a:ext uri="{FF2B5EF4-FFF2-40B4-BE49-F238E27FC236}">
                <a16:creationId xmlns:a16="http://schemas.microsoft.com/office/drawing/2014/main" id="{BFDE321D-A992-4D3B-8E5D-AEF64FDA0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1999" y="799623"/>
            <a:ext cx="3979468" cy="3861278"/>
          </a:xfrm>
          <a:prstGeom prst="roundRect">
            <a:avLst>
              <a:gd name="adj" fmla="val 2403"/>
            </a:avLst>
          </a:prstGeom>
          <a:solidFill>
            <a:srgbClr val="FFFFF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picture containing clipart&#10;&#10;Description automatically generated">
            <a:extLst>
              <a:ext uri="{FF2B5EF4-FFF2-40B4-BE49-F238E27FC236}">
                <a16:creationId xmlns:a16="http://schemas.microsoft.com/office/drawing/2014/main" id="{0E5AC2C6-AC89-49CA-8E1A-E4072C6B491E}"/>
              </a:ext>
            </a:extLst>
          </p:cNvPr>
          <p:cNvPicPr>
            <a:picLocks noChangeAspect="1"/>
          </p:cNvPicPr>
          <p:nvPr/>
        </p:nvPicPr>
        <p:blipFill>
          <a:blip r:embed="rId3"/>
          <a:stretch>
            <a:fillRect/>
          </a:stretch>
        </p:blipFill>
        <p:spPr>
          <a:xfrm>
            <a:off x="4803654" y="1049142"/>
            <a:ext cx="1697755" cy="1605984"/>
          </a:xfrm>
          <a:prstGeom prst="rect">
            <a:avLst/>
          </a:prstGeom>
        </p:spPr>
      </p:pic>
      <p:pic>
        <p:nvPicPr>
          <p:cNvPr id="9" name="Graphic 6" descr="Handshake">
            <a:extLst>
              <a:ext uri="{FF2B5EF4-FFF2-40B4-BE49-F238E27FC236}">
                <a16:creationId xmlns:a16="http://schemas.microsoft.com/office/drawing/2014/main" id="{67373B36-DFF2-42FD-A151-C621D0CD0C1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646513" y="1031899"/>
            <a:ext cx="1640470" cy="1640470"/>
          </a:xfrm>
          <a:prstGeom prst="rect">
            <a:avLst/>
          </a:prstGeom>
        </p:spPr>
      </p:pic>
      <p:pic>
        <p:nvPicPr>
          <p:cNvPr id="16" name="Picture 15" descr="A picture containing clipart&#10;&#10;Description automatically generated">
            <a:extLst>
              <a:ext uri="{FF2B5EF4-FFF2-40B4-BE49-F238E27FC236}">
                <a16:creationId xmlns:a16="http://schemas.microsoft.com/office/drawing/2014/main" id="{2F095382-DBC5-4E02-B2FA-CF30CEC9CCBF}"/>
              </a:ext>
            </a:extLst>
          </p:cNvPr>
          <p:cNvPicPr>
            <a:picLocks noChangeAspect="1"/>
          </p:cNvPicPr>
          <p:nvPr/>
        </p:nvPicPr>
        <p:blipFill>
          <a:blip r:embed="rId6"/>
          <a:stretch>
            <a:fillRect/>
          </a:stretch>
        </p:blipFill>
        <p:spPr>
          <a:xfrm>
            <a:off x="4803654" y="2800797"/>
            <a:ext cx="1697755" cy="1605984"/>
          </a:xfrm>
          <a:prstGeom prst="rect">
            <a:avLst/>
          </a:prstGeom>
        </p:spPr>
      </p:pic>
      <p:pic>
        <p:nvPicPr>
          <p:cNvPr id="14" name="Picture 13">
            <a:extLst>
              <a:ext uri="{FF2B5EF4-FFF2-40B4-BE49-F238E27FC236}">
                <a16:creationId xmlns:a16="http://schemas.microsoft.com/office/drawing/2014/main" id="{B4C89119-2591-427E-B74E-89574D9A7AC7}"/>
              </a:ext>
            </a:extLst>
          </p:cNvPr>
          <p:cNvPicPr>
            <a:picLocks noChangeAspect="1"/>
          </p:cNvPicPr>
          <p:nvPr/>
        </p:nvPicPr>
        <p:blipFill rotWithShape="1">
          <a:blip r:embed="rId7"/>
          <a:srcRect l="24075" t="24442" r="24727" b="24073"/>
          <a:stretch/>
        </p:blipFill>
        <p:spPr>
          <a:xfrm>
            <a:off x="6651085" y="2786709"/>
            <a:ext cx="1631325" cy="1640470"/>
          </a:xfrm>
          <a:prstGeom prst="rect">
            <a:avLst/>
          </a:prstGeom>
        </p:spPr>
      </p:pic>
    </p:spTree>
    <p:extLst>
      <p:ext uri="{BB962C8B-B14F-4D97-AF65-F5344CB8AC3E}">
        <p14:creationId xmlns:p14="http://schemas.microsoft.com/office/powerpoint/2010/main" val="29534347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30"/>
        <p:cNvGrpSpPr/>
        <p:nvPr/>
      </p:nvGrpSpPr>
      <p:grpSpPr>
        <a:xfrm>
          <a:off x="0" y="0"/>
          <a:ext cx="0" cy="0"/>
          <a:chOff x="0" y="0"/>
          <a:chExt cx="0" cy="0"/>
        </a:xfrm>
      </p:grpSpPr>
      <p:pic>
        <p:nvPicPr>
          <p:cNvPr id="138" name="Picture 137">
            <a:extLst>
              <a:ext uri="{FF2B5EF4-FFF2-40B4-BE49-F238E27FC236}">
                <a16:creationId xmlns:a16="http://schemas.microsoft.com/office/drawing/2014/main" id="{BDFADFB3-3D44-49A8-AE3B-A87C61607F7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1081087"/>
          </a:xfrm>
          <a:prstGeom prst="rect">
            <a:avLst/>
          </a:prstGeom>
        </p:spPr>
      </p:pic>
      <p:sp>
        <p:nvSpPr>
          <p:cNvPr id="140" name="Rectangle 139">
            <a:extLst>
              <a:ext uri="{FF2B5EF4-FFF2-40B4-BE49-F238E27FC236}">
                <a16:creationId xmlns:a16="http://schemas.microsoft.com/office/drawing/2014/main" id="{AC6EBE12-9B3E-43CB-B552-2C7A138537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42" name="Picture 141">
            <a:extLst>
              <a:ext uri="{FF2B5EF4-FFF2-40B4-BE49-F238E27FC236}">
                <a16:creationId xmlns:a16="http://schemas.microsoft.com/office/drawing/2014/main" id="{137465C4-4FD6-41C0-9B8F-23FDEF4244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1081087"/>
          </a:xfrm>
          <a:prstGeom prst="rect">
            <a:avLst/>
          </a:prstGeom>
        </p:spPr>
      </p:pic>
      <p:sp>
        <p:nvSpPr>
          <p:cNvPr id="131" name="Google Shape;131;p26"/>
          <p:cNvSpPr txBox="1">
            <a:spLocks noGrp="1"/>
          </p:cNvSpPr>
          <p:nvPr>
            <p:ph type="title"/>
          </p:nvPr>
        </p:nvSpPr>
        <p:spPr>
          <a:xfrm>
            <a:off x="514350" y="573279"/>
            <a:ext cx="3565099" cy="969771"/>
          </a:xfrm>
          <a:prstGeom prst="rect">
            <a:avLst/>
          </a:prstGeom>
        </p:spPr>
        <p:txBody>
          <a:bodyPr spcFirstLastPara="1" vert="horz" lIns="91440" tIns="45720" rIns="91440" bIns="45720" rtlCol="0" anchor="ctr" anchorCtr="0">
            <a:normAutofit/>
          </a:bodyPr>
          <a:lstStyle/>
          <a:p>
            <a:pPr marL="0" lvl="0" indent="0" defTabSz="914400">
              <a:spcBef>
                <a:spcPct val="0"/>
              </a:spcBef>
              <a:spcAft>
                <a:spcPts val="0"/>
              </a:spcAft>
            </a:pPr>
            <a:r>
              <a:rPr lang="en-US" sz="4000" kern="1200" cap="all" baseline="0">
                <a:solidFill>
                  <a:schemeClr val="bg1"/>
                </a:solidFill>
                <a:latin typeface="+mj-lt"/>
                <a:ea typeface="+mj-ea"/>
                <a:cs typeface="+mj-cs"/>
              </a:rPr>
              <a:t>	</a:t>
            </a:r>
          </a:p>
        </p:txBody>
      </p:sp>
      <p:sp>
        <p:nvSpPr>
          <p:cNvPr id="9" name="Rectangle 3">
            <a:extLst>
              <a:ext uri="{FF2B5EF4-FFF2-40B4-BE49-F238E27FC236}">
                <a16:creationId xmlns:a16="http://schemas.microsoft.com/office/drawing/2014/main" id="{19AF7E16-CDC7-42A5-BAC4-A7BE16282022}"/>
              </a:ext>
            </a:extLst>
          </p:cNvPr>
          <p:cNvSpPr>
            <a:spLocks noGrp="1" noChangeArrowheads="1"/>
          </p:cNvSpPr>
          <p:nvPr>
            <p:ph type="body" idx="1"/>
          </p:nvPr>
        </p:nvSpPr>
        <p:spPr>
          <a:xfrm>
            <a:off x="184258" y="581820"/>
            <a:ext cx="4032420" cy="4079081"/>
          </a:xfrm>
        </p:spPr>
        <p:txBody>
          <a:bodyPr vert="horz" lIns="91440" tIns="45720" rIns="91440" bIns="45720" rtlCol="0">
            <a:normAutofit/>
          </a:bodyPr>
          <a:lstStyle/>
          <a:p>
            <a:pPr marL="228600" indent="0" algn="ctr" defTabSz="914400" fontAlgn="auto">
              <a:spcAft>
                <a:spcPts val="600"/>
              </a:spcAft>
              <a:buNone/>
              <a:defRPr/>
            </a:pPr>
            <a:r>
              <a:rPr lang="en-US" altLang="en-US" sz="1600" b="1" dirty="0">
                <a:solidFill>
                  <a:schemeClr val="bg1"/>
                </a:solidFill>
                <a:latin typeface="+mj-lt"/>
              </a:rPr>
              <a:t>Contact Information:</a:t>
            </a:r>
          </a:p>
          <a:p>
            <a:pPr marL="228600" indent="0" algn="ctr" defTabSz="914400" fontAlgn="auto">
              <a:spcAft>
                <a:spcPts val="600"/>
              </a:spcAft>
              <a:buNone/>
              <a:defRPr/>
            </a:pPr>
            <a:endParaRPr lang="en-US" altLang="en-US" sz="800" b="1" dirty="0">
              <a:solidFill>
                <a:schemeClr val="bg1"/>
              </a:solidFill>
              <a:latin typeface="+mj-lt"/>
            </a:endParaRPr>
          </a:p>
          <a:p>
            <a:pPr marL="228600" indent="0" algn="ctr" defTabSz="914400" fontAlgn="auto">
              <a:spcAft>
                <a:spcPts val="600"/>
              </a:spcAft>
              <a:buNone/>
              <a:defRPr/>
            </a:pPr>
            <a:r>
              <a:rPr lang="en-US" altLang="en-US" sz="1600" b="1" dirty="0">
                <a:solidFill>
                  <a:schemeClr val="bg1"/>
                </a:solidFill>
                <a:latin typeface="+mj-lt"/>
              </a:rPr>
              <a:t>Jenni White, M.S. (she/they)</a:t>
            </a:r>
          </a:p>
          <a:p>
            <a:pPr marL="228600" indent="0" algn="ctr" defTabSz="914400" fontAlgn="auto">
              <a:spcAft>
                <a:spcPts val="600"/>
              </a:spcAft>
              <a:buNone/>
              <a:defRPr/>
            </a:pPr>
            <a:r>
              <a:rPr lang="en-US" altLang="en-US" sz="1600" dirty="0">
                <a:solidFill>
                  <a:schemeClr val="bg1"/>
                </a:solidFill>
                <a:latin typeface="+mj-lt"/>
              </a:rPr>
              <a:t>Founding Executive Director</a:t>
            </a:r>
          </a:p>
          <a:p>
            <a:pPr marL="228600" indent="0" algn="ctr" defTabSz="914400" fontAlgn="auto">
              <a:spcAft>
                <a:spcPts val="600"/>
              </a:spcAft>
              <a:buNone/>
              <a:defRPr/>
            </a:pPr>
            <a:r>
              <a:rPr lang="en-US" altLang="en-US" sz="1600" dirty="0">
                <a:solidFill>
                  <a:schemeClr val="bg1"/>
                </a:solidFill>
                <a:latin typeface="+mj-lt"/>
                <a:hlinkClick r:id="rId4"/>
              </a:rPr>
              <a:t>jenni@trinityhavenindy.org</a:t>
            </a:r>
            <a:r>
              <a:rPr lang="en-US" altLang="en-US" sz="1600" dirty="0">
                <a:solidFill>
                  <a:schemeClr val="bg1"/>
                </a:solidFill>
                <a:latin typeface="+mj-lt"/>
              </a:rPr>
              <a:t> </a:t>
            </a:r>
          </a:p>
          <a:p>
            <a:pPr marL="228600" indent="0" algn="ctr" defTabSz="914400" fontAlgn="auto">
              <a:spcAft>
                <a:spcPts val="600"/>
              </a:spcAft>
              <a:buNone/>
              <a:defRPr/>
            </a:pPr>
            <a:endParaRPr lang="en-US" altLang="en-US" sz="800" dirty="0">
              <a:solidFill>
                <a:schemeClr val="bg1"/>
              </a:solidFill>
              <a:latin typeface="+mj-lt"/>
            </a:endParaRPr>
          </a:p>
          <a:p>
            <a:pPr marL="228600" indent="0" algn="ctr" defTabSz="914400" fontAlgn="auto">
              <a:spcAft>
                <a:spcPts val="600"/>
              </a:spcAft>
              <a:buNone/>
              <a:defRPr/>
            </a:pPr>
            <a:r>
              <a:rPr lang="en-US" altLang="en-US" sz="1600" b="1" dirty="0">
                <a:solidFill>
                  <a:schemeClr val="bg1"/>
                </a:solidFill>
                <a:latin typeface="+mj-lt"/>
              </a:rPr>
              <a:t>Kelsey Kennedy (</a:t>
            </a:r>
            <a:r>
              <a:rPr lang="en-US" altLang="en-US" sz="1600" b="1">
                <a:solidFill>
                  <a:schemeClr val="bg1"/>
                </a:solidFill>
                <a:latin typeface="+mj-lt"/>
              </a:rPr>
              <a:t>they/them)</a:t>
            </a:r>
            <a:br>
              <a:rPr lang="en-US" altLang="en-US" sz="1600" b="1" dirty="0">
                <a:solidFill>
                  <a:schemeClr val="bg1"/>
                </a:solidFill>
                <a:latin typeface="+mj-lt"/>
              </a:rPr>
            </a:br>
            <a:r>
              <a:rPr lang="en-US" altLang="en-US" sz="1600" dirty="0">
                <a:solidFill>
                  <a:schemeClr val="bg1"/>
                </a:solidFill>
                <a:latin typeface="+mj-lt"/>
              </a:rPr>
              <a:t>Host Homes Program Coordinator</a:t>
            </a:r>
            <a:br>
              <a:rPr lang="en-US" altLang="en-US" sz="1600" dirty="0">
                <a:solidFill>
                  <a:schemeClr val="bg1"/>
                </a:solidFill>
                <a:latin typeface="+mj-lt"/>
              </a:rPr>
            </a:br>
            <a:r>
              <a:rPr lang="en-US" altLang="en-US" sz="1600" dirty="0">
                <a:solidFill>
                  <a:schemeClr val="bg1"/>
                </a:solidFill>
                <a:latin typeface="+mj-lt"/>
                <a:hlinkClick r:id="rId5"/>
              </a:rPr>
              <a:t>kelsey@trinityhavenindy.org</a:t>
            </a:r>
            <a:r>
              <a:rPr lang="en-US" altLang="en-US" sz="1600" dirty="0">
                <a:solidFill>
                  <a:schemeClr val="bg1"/>
                </a:solidFill>
                <a:latin typeface="+mj-lt"/>
              </a:rPr>
              <a:t>  </a:t>
            </a:r>
            <a:br>
              <a:rPr lang="en-US" altLang="en-US" sz="1600" dirty="0">
                <a:solidFill>
                  <a:schemeClr val="bg1"/>
                </a:solidFill>
                <a:latin typeface="+mj-lt"/>
              </a:rPr>
            </a:br>
            <a:endParaRPr lang="en-US" altLang="en-US" sz="800" dirty="0">
              <a:solidFill>
                <a:schemeClr val="bg1"/>
              </a:solidFill>
              <a:latin typeface="+mj-lt"/>
            </a:endParaRPr>
          </a:p>
          <a:p>
            <a:pPr marL="228600" indent="0" algn="ctr" defTabSz="914400" fontAlgn="auto">
              <a:spcAft>
                <a:spcPts val="600"/>
              </a:spcAft>
              <a:buNone/>
              <a:defRPr/>
            </a:pPr>
            <a:r>
              <a:rPr lang="en-US" altLang="en-US" sz="1600" b="1" dirty="0">
                <a:solidFill>
                  <a:schemeClr val="bg1"/>
                </a:solidFill>
                <a:latin typeface="+mj-lt"/>
              </a:rPr>
              <a:t>Trinity Haven Inc.</a:t>
            </a:r>
          </a:p>
          <a:p>
            <a:pPr marL="228600" indent="0" algn="ctr" defTabSz="914400" fontAlgn="auto">
              <a:spcAft>
                <a:spcPts val="600"/>
              </a:spcAft>
              <a:buNone/>
              <a:defRPr/>
            </a:pPr>
            <a:r>
              <a:rPr lang="en-US" altLang="en-US" sz="1600" dirty="0">
                <a:solidFill>
                  <a:schemeClr val="bg1"/>
                </a:solidFill>
                <a:latin typeface="+mj-lt"/>
              </a:rPr>
              <a:t>Indianapolis, Indiana, USA</a:t>
            </a:r>
          </a:p>
          <a:p>
            <a:pPr marL="228600" indent="0" algn="ctr" defTabSz="914400" fontAlgn="auto">
              <a:spcAft>
                <a:spcPts val="600"/>
              </a:spcAft>
              <a:buNone/>
              <a:defRPr/>
            </a:pPr>
            <a:r>
              <a:rPr lang="en-US" altLang="en-US" sz="1600" dirty="0">
                <a:solidFill>
                  <a:schemeClr val="bg1"/>
                </a:solidFill>
                <a:latin typeface="+mj-lt"/>
                <a:hlinkClick r:id="rId6">
                  <a:extLst>
                    <a:ext uri="{A12FA001-AC4F-418D-AE19-62706E023703}">
                      <ahyp:hlinkClr xmlns:ahyp="http://schemas.microsoft.com/office/drawing/2018/hyperlinkcolor" val="tx"/>
                    </a:ext>
                  </a:extLst>
                </a:hlinkClick>
              </a:rPr>
              <a:t>www.trinityhavenindy.org</a:t>
            </a:r>
            <a:r>
              <a:rPr lang="en-US" altLang="en-US" sz="1600" dirty="0">
                <a:solidFill>
                  <a:schemeClr val="bg1"/>
                </a:solidFill>
                <a:latin typeface="+mj-lt"/>
              </a:rPr>
              <a:t> </a:t>
            </a:r>
          </a:p>
          <a:p>
            <a:pPr marL="228600" indent="0" algn="ctr" defTabSz="914400" fontAlgn="auto">
              <a:spcAft>
                <a:spcPts val="600"/>
              </a:spcAft>
              <a:buNone/>
              <a:defRPr/>
            </a:pPr>
            <a:r>
              <a:rPr lang="en-US" altLang="en-US" sz="1600" dirty="0">
                <a:solidFill>
                  <a:schemeClr val="bg1"/>
                </a:solidFill>
                <a:latin typeface="+mj-lt"/>
              </a:rPr>
              <a:t>www.facebook.org/trinityhavenindy</a:t>
            </a:r>
          </a:p>
          <a:p>
            <a:pPr marL="228600" indent="0" algn="ctr" defTabSz="914400" fontAlgn="auto">
              <a:spcAft>
                <a:spcPts val="600"/>
              </a:spcAft>
              <a:buNone/>
              <a:defRPr/>
            </a:pPr>
            <a:r>
              <a:rPr lang="en-US" altLang="en-US" sz="1600" b="1" dirty="0">
                <a:solidFill>
                  <a:schemeClr val="bg1"/>
                </a:solidFill>
                <a:latin typeface="+mj-lt"/>
              </a:rPr>
              <a:t>@</a:t>
            </a:r>
            <a:r>
              <a:rPr lang="en-US" altLang="en-US" sz="1600" b="1" dirty="0" err="1">
                <a:solidFill>
                  <a:schemeClr val="bg1"/>
                </a:solidFill>
                <a:latin typeface="+mj-lt"/>
              </a:rPr>
              <a:t>TrinityHaven</a:t>
            </a:r>
            <a:endParaRPr lang="en-US" altLang="en-US" sz="1600" b="1" dirty="0">
              <a:solidFill>
                <a:schemeClr val="bg1"/>
              </a:solidFill>
              <a:latin typeface="+mj-lt"/>
            </a:endParaRPr>
          </a:p>
        </p:txBody>
      </p:sp>
      <p:sp useBgFill="1">
        <p:nvSpPr>
          <p:cNvPr id="144" name="Rounded Rectangle 14">
            <a:extLst>
              <a:ext uri="{FF2B5EF4-FFF2-40B4-BE49-F238E27FC236}">
                <a16:creationId xmlns:a16="http://schemas.microsoft.com/office/drawing/2014/main" id="{AF2529C0-FA6B-474D-B1E5-73BA7011F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1999" y="799623"/>
            <a:ext cx="3979468" cy="3861278"/>
          </a:xfrm>
          <a:prstGeom prst="roundRect">
            <a:avLst>
              <a:gd name="adj" fmla="val 2403"/>
            </a:avLst>
          </a:prstGeom>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 name="Google Shape;133;p26"/>
          <p:cNvPicPr preferRelativeResize="0"/>
          <p:nvPr/>
        </p:nvPicPr>
        <p:blipFill>
          <a:blip r:embed="rId7"/>
          <a:stretch>
            <a:fillRect/>
          </a:stretch>
        </p:blipFill>
        <p:spPr>
          <a:xfrm>
            <a:off x="4805253" y="2023278"/>
            <a:ext cx="3512961" cy="1413966"/>
          </a:xfrm>
          <a:prstGeom prst="rect">
            <a:avLst/>
          </a:prstGeom>
          <a:noFill/>
        </p:spPr>
      </p:pic>
    </p:spTree>
  </p:cSld>
  <p:clrMapOvr>
    <a:overrideClrMapping bg1="lt1" tx1="dk1" bg2="lt2" tx2="dk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82"/>
        <p:cNvGrpSpPr/>
        <p:nvPr/>
      </p:nvGrpSpPr>
      <p:grpSpPr>
        <a:xfrm>
          <a:off x="0" y="0"/>
          <a:ext cx="0" cy="0"/>
          <a:chOff x="0" y="0"/>
          <a:chExt cx="0" cy="0"/>
        </a:xfrm>
      </p:grpSpPr>
      <p:pic>
        <p:nvPicPr>
          <p:cNvPr id="91" name="Picture 90">
            <a:extLst>
              <a:ext uri="{FF2B5EF4-FFF2-40B4-BE49-F238E27FC236}">
                <a16:creationId xmlns:a16="http://schemas.microsoft.com/office/drawing/2014/main" id="{BDFADFB3-3D44-49A8-AE3B-A87C61607F7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1081087"/>
          </a:xfrm>
          <a:prstGeom prst="rect">
            <a:avLst/>
          </a:prstGeom>
        </p:spPr>
      </p:pic>
      <p:sp>
        <p:nvSpPr>
          <p:cNvPr id="83" name="Google Shape;83;p18"/>
          <p:cNvSpPr txBox="1">
            <a:spLocks noGrp="1"/>
          </p:cNvSpPr>
          <p:nvPr>
            <p:ph type="title"/>
          </p:nvPr>
        </p:nvSpPr>
        <p:spPr>
          <a:xfrm>
            <a:off x="0" y="873316"/>
            <a:ext cx="9144000" cy="969771"/>
          </a:xfrm>
          <a:prstGeom prst="rect">
            <a:avLst/>
          </a:prstGeom>
        </p:spPr>
        <p:txBody>
          <a:bodyPr spcFirstLastPara="1" vert="horz" lIns="91440" tIns="45720" rIns="91440" bIns="45720" rtlCol="0" anchor="ctr" anchorCtr="0">
            <a:normAutofit/>
          </a:bodyPr>
          <a:lstStyle/>
          <a:p>
            <a:pPr marL="0" lvl="0" indent="0" algn="ctr" defTabSz="914400">
              <a:spcBef>
                <a:spcPct val="0"/>
              </a:spcBef>
              <a:spcAft>
                <a:spcPts val="0"/>
              </a:spcAft>
            </a:pPr>
            <a:r>
              <a:rPr lang="en-US" sz="4000" kern="1200" cap="all" baseline="0" dirty="0">
                <a:solidFill>
                  <a:schemeClr val="tx1"/>
                </a:solidFill>
                <a:latin typeface="+mj-lt"/>
                <a:ea typeface="+mj-ea"/>
                <a:cs typeface="+mj-cs"/>
              </a:rPr>
              <a:t>QUESTIONS</a:t>
            </a:r>
          </a:p>
        </p:txBody>
      </p:sp>
      <p:pic>
        <p:nvPicPr>
          <p:cNvPr id="88" name="Graphic 87" descr="Question Mark with solid fill">
            <a:extLst>
              <a:ext uri="{FF2B5EF4-FFF2-40B4-BE49-F238E27FC236}">
                <a16:creationId xmlns:a16="http://schemas.microsoft.com/office/drawing/2014/main" id="{745F88FB-6B54-4421-B52C-88E61F1CAF51}"/>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3174711" y="1843087"/>
            <a:ext cx="2794578" cy="2794578"/>
          </a:xfrm>
          <a:prstGeom prst="rect">
            <a:avLst/>
          </a:prstGeom>
        </p:spPr>
      </p:pic>
    </p:spTree>
    <p:extLst>
      <p:ext uri="{BB962C8B-B14F-4D97-AF65-F5344CB8AC3E}">
        <p14:creationId xmlns:p14="http://schemas.microsoft.com/office/powerpoint/2010/main" val="42660294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B99CE-D1B7-4229-9CD3-1E2642ABFD7E}"/>
              </a:ext>
            </a:extLst>
          </p:cNvPr>
          <p:cNvSpPr>
            <a:spLocks noGrp="1"/>
          </p:cNvSpPr>
          <p:nvPr>
            <p:ph type="title"/>
          </p:nvPr>
        </p:nvSpPr>
        <p:spPr/>
        <p:txBody>
          <a:bodyPr/>
          <a:lstStyle/>
          <a:p>
            <a:r>
              <a:rPr lang="en-US" dirty="0"/>
              <a:t>How trinity haven began</a:t>
            </a:r>
          </a:p>
        </p:txBody>
      </p:sp>
      <p:sp>
        <p:nvSpPr>
          <p:cNvPr id="3" name="Content Placeholder 2">
            <a:extLst>
              <a:ext uri="{FF2B5EF4-FFF2-40B4-BE49-F238E27FC236}">
                <a16:creationId xmlns:a16="http://schemas.microsoft.com/office/drawing/2014/main" id="{C1887424-0DA0-46CE-9AF9-A686EA82A8F2}"/>
              </a:ext>
            </a:extLst>
          </p:cNvPr>
          <p:cNvSpPr>
            <a:spLocks noGrp="1"/>
          </p:cNvSpPr>
          <p:nvPr>
            <p:ph idx="1"/>
          </p:nvPr>
        </p:nvSpPr>
        <p:spPr>
          <a:xfrm>
            <a:off x="514350" y="1364876"/>
            <a:ext cx="8115300" cy="3496236"/>
          </a:xfrm>
        </p:spPr>
        <p:txBody>
          <a:bodyPr>
            <a:normAutofit fontScale="92500" lnSpcReduction="10000"/>
          </a:bodyPr>
          <a:lstStyle/>
          <a:p>
            <a:r>
              <a:rPr lang="en-US" sz="2000" dirty="0"/>
              <a:t>In the fall of 2017, Trinity Episcopal Church, which houses several not-for-profits on its campus, convened a task force to research the best use of an empty home on its property. In conversations with local youth-serving agencies, the task force learned that LGBTQ youth homelessness is an invisible crisis in our community.</a:t>
            </a:r>
          </a:p>
          <a:p>
            <a:r>
              <a:rPr lang="en-US" sz="2000" dirty="0"/>
              <a:t>After months of deep research and reflection, the church decided to pursue the idea of using its home as long-term transitional housing for LGBTQ youth experiencing housing instability. </a:t>
            </a:r>
          </a:p>
          <a:p>
            <a:r>
              <a:rPr lang="en-US" sz="2000" dirty="0"/>
              <a:t>In April 2018, Trinity Haven was established. Trinity Haven is not a faith-based organization, but it was created by people of faith who felt strongly they had a moral obligation to repair the damage done to LGBTQ youth in the name of religion. </a:t>
            </a:r>
          </a:p>
        </p:txBody>
      </p:sp>
    </p:spTree>
    <p:extLst>
      <p:ext uri="{BB962C8B-B14F-4D97-AF65-F5344CB8AC3E}">
        <p14:creationId xmlns:p14="http://schemas.microsoft.com/office/powerpoint/2010/main" val="29294399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E7F784-F3EF-4A4F-A705-FA5271869742}"/>
              </a:ext>
            </a:extLst>
          </p:cNvPr>
          <p:cNvSpPr>
            <a:spLocks noGrp="1"/>
          </p:cNvSpPr>
          <p:nvPr>
            <p:ph type="title"/>
          </p:nvPr>
        </p:nvSpPr>
        <p:spPr/>
        <p:txBody>
          <a:bodyPr>
            <a:normAutofit fontScale="90000"/>
          </a:bodyPr>
          <a:lstStyle/>
          <a:p>
            <a:r>
              <a:rPr lang="en-US" dirty="0"/>
              <a:t>THE NEED - NATIONALLY</a:t>
            </a:r>
          </a:p>
        </p:txBody>
      </p:sp>
      <p:sp>
        <p:nvSpPr>
          <p:cNvPr id="3" name="Text Placeholder 2">
            <a:extLst>
              <a:ext uri="{FF2B5EF4-FFF2-40B4-BE49-F238E27FC236}">
                <a16:creationId xmlns:a16="http://schemas.microsoft.com/office/drawing/2014/main" id="{73044939-2D11-4BEA-BA83-52450B07BD9F}"/>
              </a:ext>
            </a:extLst>
          </p:cNvPr>
          <p:cNvSpPr>
            <a:spLocks noGrp="1"/>
          </p:cNvSpPr>
          <p:nvPr>
            <p:ph type="body" idx="1"/>
          </p:nvPr>
        </p:nvSpPr>
        <p:spPr>
          <a:xfrm>
            <a:off x="311700" y="1152474"/>
            <a:ext cx="8520600" cy="3749039"/>
          </a:xfrm>
        </p:spPr>
        <p:txBody>
          <a:bodyPr>
            <a:normAutofit/>
          </a:bodyPr>
          <a:lstStyle/>
          <a:p>
            <a:pPr marL="114300" indent="0">
              <a:buNone/>
            </a:pPr>
            <a:r>
              <a:rPr lang="en-US" dirty="0"/>
              <a:t> </a:t>
            </a:r>
          </a:p>
          <a:p>
            <a:pPr lvl="0"/>
            <a:r>
              <a:rPr lang="en-US" dirty="0"/>
              <a:t>National Statistics:</a:t>
            </a:r>
          </a:p>
          <a:p>
            <a:pPr lvl="1"/>
            <a:r>
              <a:rPr lang="en-US" dirty="0"/>
              <a:t>48% of LGBTQ youth out to their parents say that their families make them feel bad for being LGBTQ (Human Rights Campaign - HRC).</a:t>
            </a:r>
          </a:p>
          <a:p>
            <a:pPr lvl="1"/>
            <a:r>
              <a:rPr lang="en-US" dirty="0"/>
              <a:t>Trans youth are MORE THAN TWICE as likely to be taunted or mocked by family for their trans or non-binary identity than cisgender LGBQ youth (HRC).</a:t>
            </a:r>
          </a:p>
          <a:p>
            <a:pPr lvl="1"/>
            <a:r>
              <a:rPr lang="en-US" dirty="0"/>
              <a:t>75-85% of LGBTQ youth without a place to stay have been forced out by their parents or are fleeing rejection or mistreatment at home (True Colors).</a:t>
            </a:r>
          </a:p>
          <a:p>
            <a:pPr lvl="1"/>
            <a:r>
              <a:rPr lang="en-US" dirty="0"/>
              <a:t>LGBTQ youth and young adults are 120% more likely to experience homelessness than their heterosexual and cisgender peers (True Colors).</a:t>
            </a:r>
          </a:p>
        </p:txBody>
      </p:sp>
    </p:spTree>
    <p:extLst>
      <p:ext uri="{BB962C8B-B14F-4D97-AF65-F5344CB8AC3E}">
        <p14:creationId xmlns:p14="http://schemas.microsoft.com/office/powerpoint/2010/main" val="12916763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E7F784-F3EF-4A4F-A705-FA5271869742}"/>
              </a:ext>
            </a:extLst>
          </p:cNvPr>
          <p:cNvSpPr>
            <a:spLocks noGrp="1"/>
          </p:cNvSpPr>
          <p:nvPr>
            <p:ph type="title"/>
          </p:nvPr>
        </p:nvSpPr>
        <p:spPr/>
        <p:txBody>
          <a:bodyPr>
            <a:normAutofit fontScale="90000"/>
          </a:bodyPr>
          <a:lstStyle/>
          <a:p>
            <a:r>
              <a:rPr lang="en-US" dirty="0"/>
              <a:t>THE NEED - LOCALLY</a:t>
            </a:r>
          </a:p>
        </p:txBody>
      </p:sp>
      <p:sp>
        <p:nvSpPr>
          <p:cNvPr id="3" name="Text Placeholder 2">
            <a:extLst>
              <a:ext uri="{FF2B5EF4-FFF2-40B4-BE49-F238E27FC236}">
                <a16:creationId xmlns:a16="http://schemas.microsoft.com/office/drawing/2014/main" id="{73044939-2D11-4BEA-BA83-52450B07BD9F}"/>
              </a:ext>
            </a:extLst>
          </p:cNvPr>
          <p:cNvSpPr>
            <a:spLocks noGrp="1"/>
          </p:cNvSpPr>
          <p:nvPr>
            <p:ph type="body" idx="1"/>
          </p:nvPr>
        </p:nvSpPr>
        <p:spPr>
          <a:xfrm>
            <a:off x="311700" y="1152474"/>
            <a:ext cx="8520600" cy="3749039"/>
          </a:xfrm>
        </p:spPr>
        <p:txBody>
          <a:bodyPr>
            <a:normAutofit/>
          </a:bodyPr>
          <a:lstStyle/>
          <a:p>
            <a:endParaRPr lang="en-US" dirty="0"/>
          </a:p>
          <a:p>
            <a:r>
              <a:rPr lang="en-US" dirty="0"/>
              <a:t>Local Statistics:</a:t>
            </a:r>
          </a:p>
          <a:p>
            <a:pPr lvl="1"/>
            <a:r>
              <a:rPr lang="en-US" dirty="0"/>
              <a:t>Every night, an estimated 72 youth who identify as lesbian, gay, bisexual, transgender, or questioning (LGBTQ) are experiencing homelessness right</a:t>
            </a:r>
            <a:br>
              <a:rPr lang="en-US" dirty="0"/>
            </a:br>
            <a:r>
              <a:rPr lang="en-US" dirty="0"/>
              <a:t>here in our city. </a:t>
            </a:r>
          </a:p>
          <a:p>
            <a:pPr lvl="1"/>
            <a:r>
              <a:rPr lang="en-US" dirty="0"/>
              <a:t>68% (49/72) of these youth say that family rejection of their sexual orientation</a:t>
            </a:r>
            <a:br>
              <a:rPr lang="en-US" dirty="0"/>
            </a:br>
            <a:r>
              <a:rPr lang="en-US" dirty="0"/>
              <a:t>or gender identity is a major cause of their homelessness. </a:t>
            </a:r>
          </a:p>
          <a:p>
            <a:pPr lvl="1"/>
            <a:r>
              <a:rPr lang="en-US" dirty="0"/>
              <a:t>Many are terrified to ask for help from programs that are not specifically affirming and tailored to their needs.</a:t>
            </a:r>
          </a:p>
        </p:txBody>
      </p:sp>
    </p:spTree>
    <p:extLst>
      <p:ext uri="{BB962C8B-B14F-4D97-AF65-F5344CB8AC3E}">
        <p14:creationId xmlns:p14="http://schemas.microsoft.com/office/powerpoint/2010/main" val="758428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8473A5-710B-4A41-8D92-1480BB1824FE}"/>
              </a:ext>
            </a:extLst>
          </p:cNvPr>
          <p:cNvSpPr>
            <a:spLocks noGrp="1"/>
          </p:cNvSpPr>
          <p:nvPr>
            <p:ph type="title"/>
          </p:nvPr>
        </p:nvSpPr>
        <p:spPr/>
        <p:txBody>
          <a:bodyPr>
            <a:normAutofit fontScale="90000"/>
          </a:bodyPr>
          <a:lstStyle/>
          <a:p>
            <a:r>
              <a:rPr lang="en-US" dirty="0"/>
              <a:t>Causes of youth homelessness</a:t>
            </a:r>
          </a:p>
        </p:txBody>
      </p:sp>
      <p:graphicFrame>
        <p:nvGraphicFramePr>
          <p:cNvPr id="4" name="Content Placeholder 3">
            <a:extLst>
              <a:ext uri="{FF2B5EF4-FFF2-40B4-BE49-F238E27FC236}">
                <a16:creationId xmlns:a16="http://schemas.microsoft.com/office/drawing/2014/main" id="{49975264-FB0E-48E0-B9B5-D3575C4BE56F}"/>
              </a:ext>
            </a:extLst>
          </p:cNvPr>
          <p:cNvGraphicFramePr>
            <a:graphicFrameLocks noGrp="1"/>
          </p:cNvGraphicFramePr>
          <p:nvPr>
            <p:ph idx="1"/>
          </p:nvPr>
        </p:nvGraphicFramePr>
        <p:xfrm>
          <a:off x="1656061" y="1017725"/>
          <a:ext cx="5831878" cy="4024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570929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E7F784-F3EF-4A4F-A705-FA5271869742}"/>
              </a:ext>
            </a:extLst>
          </p:cNvPr>
          <p:cNvSpPr>
            <a:spLocks noGrp="1"/>
          </p:cNvSpPr>
          <p:nvPr>
            <p:ph type="title"/>
          </p:nvPr>
        </p:nvSpPr>
        <p:spPr/>
        <p:txBody>
          <a:bodyPr>
            <a:normAutofit fontScale="90000"/>
          </a:bodyPr>
          <a:lstStyle/>
          <a:p>
            <a:r>
              <a:rPr lang="en-US" dirty="0"/>
              <a:t>Barriers in the workplace</a:t>
            </a:r>
          </a:p>
        </p:txBody>
      </p:sp>
      <p:sp>
        <p:nvSpPr>
          <p:cNvPr id="3" name="Text Placeholder 2">
            <a:extLst>
              <a:ext uri="{FF2B5EF4-FFF2-40B4-BE49-F238E27FC236}">
                <a16:creationId xmlns:a16="http://schemas.microsoft.com/office/drawing/2014/main" id="{73044939-2D11-4BEA-BA83-52450B07BD9F}"/>
              </a:ext>
            </a:extLst>
          </p:cNvPr>
          <p:cNvSpPr>
            <a:spLocks noGrp="1"/>
          </p:cNvSpPr>
          <p:nvPr>
            <p:ph type="body" idx="1"/>
          </p:nvPr>
        </p:nvSpPr>
        <p:spPr>
          <a:xfrm>
            <a:off x="311700" y="1152474"/>
            <a:ext cx="8520600" cy="3749039"/>
          </a:xfrm>
        </p:spPr>
        <p:txBody>
          <a:bodyPr>
            <a:normAutofit/>
          </a:bodyPr>
          <a:lstStyle/>
          <a:p>
            <a:pPr marL="114300" indent="0">
              <a:buNone/>
            </a:pPr>
            <a:endParaRPr lang="en-US" sz="1500" dirty="0"/>
          </a:p>
          <a:p>
            <a:pPr marL="0" marR="0">
              <a:lnSpc>
                <a:spcPct val="115000"/>
              </a:lnSpc>
              <a:spcBef>
                <a:spcPts val="0"/>
              </a:spcBef>
              <a:spcAft>
                <a:spcPts val="0"/>
              </a:spcAft>
            </a:pPr>
            <a:r>
              <a:rPr lang="en-US" sz="1350" u="none" strike="noStrike" dirty="0">
                <a:effectLst/>
                <a:ea typeface="Times New Roman" panose="02020603050405020304" pitchFamily="18" charset="0"/>
              </a:rPr>
              <a:t>Openly LGBTQ applicants are less likely to get hired but being closeted negatively affects health and performance.</a:t>
            </a:r>
            <a:br>
              <a:rPr lang="en-US" sz="1350" u="none" strike="noStrike" dirty="0">
                <a:effectLst/>
                <a:ea typeface="Times New Roman" panose="02020603050405020304" pitchFamily="18" charset="0"/>
              </a:rPr>
            </a:br>
            <a:endParaRPr lang="en-US" sz="1350" u="none" strike="noStrike" dirty="0">
              <a:effectLst/>
              <a:ea typeface="Times New Roman" panose="02020603050405020304" pitchFamily="18" charset="0"/>
            </a:endParaRPr>
          </a:p>
          <a:p>
            <a:pPr marL="0" marR="0">
              <a:lnSpc>
                <a:spcPct val="115000"/>
              </a:lnSpc>
              <a:spcBef>
                <a:spcPts val="0"/>
              </a:spcBef>
              <a:spcAft>
                <a:spcPts val="0"/>
              </a:spcAft>
            </a:pPr>
            <a:r>
              <a:rPr lang="en-US" sz="1500" u="none" strike="noStrike" dirty="0">
                <a:effectLst/>
                <a:ea typeface="Times New Roman" panose="02020603050405020304" pitchFamily="18" charset="0"/>
              </a:rPr>
              <a:t>Workplace harassment makes environment feel unsafe, so it is difficult to find a job that will work out in long term.</a:t>
            </a:r>
            <a:br>
              <a:rPr lang="en-US" sz="1500" u="none" strike="noStrike" dirty="0">
                <a:effectLst/>
                <a:ea typeface="Times New Roman" panose="02020603050405020304" pitchFamily="18" charset="0"/>
              </a:rPr>
            </a:br>
            <a:endParaRPr lang="en-US" sz="1500" dirty="0">
              <a:ea typeface="Times New Roman" panose="02020603050405020304" pitchFamily="18" charset="0"/>
            </a:endParaRPr>
          </a:p>
          <a:p>
            <a:pPr marL="0" marR="0">
              <a:lnSpc>
                <a:spcPct val="115000"/>
              </a:lnSpc>
              <a:spcBef>
                <a:spcPts val="0"/>
              </a:spcBef>
              <a:spcAft>
                <a:spcPts val="0"/>
              </a:spcAft>
            </a:pPr>
            <a:r>
              <a:rPr lang="en-US" sz="1500" u="none" strike="noStrike" dirty="0">
                <a:effectLst/>
                <a:ea typeface="Times New Roman" panose="02020603050405020304" pitchFamily="18" charset="0"/>
              </a:rPr>
              <a:t>Even if a job has a safe environment, LGBTQ employees are less likely to get promotions; are generally paid less than cisgender heterosexual (cishet) counterparts; and healthcare and benefits traditionally aren’t inclusive of LGBTQ needs.</a:t>
            </a:r>
            <a:br>
              <a:rPr lang="en-US" sz="1500" u="none" strike="noStrike" dirty="0">
                <a:effectLst/>
                <a:ea typeface="Times New Roman" panose="02020603050405020304" pitchFamily="18" charset="0"/>
              </a:rPr>
            </a:br>
            <a:endParaRPr lang="en-US" sz="1500" u="none" strike="noStrike" dirty="0">
              <a:effectLst/>
              <a:ea typeface="Times New Roman" panose="02020603050405020304" pitchFamily="18" charset="0"/>
            </a:endParaRPr>
          </a:p>
          <a:p>
            <a:pPr marL="0" marR="0">
              <a:lnSpc>
                <a:spcPct val="115000"/>
              </a:lnSpc>
              <a:spcBef>
                <a:spcPts val="0"/>
              </a:spcBef>
              <a:spcAft>
                <a:spcPts val="0"/>
              </a:spcAft>
            </a:pPr>
            <a:r>
              <a:rPr lang="en-US" sz="1500" u="none" strike="noStrike" dirty="0">
                <a:effectLst/>
                <a:ea typeface="Times New Roman" panose="02020603050405020304" pitchFamily="18" charset="0"/>
              </a:rPr>
              <a:t>All LGBTQ people are affected, but trans women of color are most hurt by these barriers.</a:t>
            </a:r>
            <a:endParaRPr lang="en-US" sz="1500" u="none" strike="noStrike" dirty="0">
              <a:effectLst/>
              <a:ea typeface="Arial" panose="020B0604020202020204" pitchFamily="34" charset="0"/>
            </a:endParaRPr>
          </a:p>
        </p:txBody>
      </p:sp>
    </p:spTree>
    <p:extLst>
      <p:ext uri="{BB962C8B-B14F-4D97-AF65-F5344CB8AC3E}">
        <p14:creationId xmlns:p14="http://schemas.microsoft.com/office/powerpoint/2010/main" val="3101025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E7F784-F3EF-4A4F-A705-FA5271869742}"/>
              </a:ext>
            </a:extLst>
          </p:cNvPr>
          <p:cNvSpPr>
            <a:spLocks noGrp="1"/>
          </p:cNvSpPr>
          <p:nvPr>
            <p:ph type="title"/>
          </p:nvPr>
        </p:nvSpPr>
        <p:spPr/>
        <p:txBody>
          <a:bodyPr>
            <a:normAutofit fontScale="90000"/>
          </a:bodyPr>
          <a:lstStyle/>
          <a:p>
            <a:r>
              <a:rPr lang="en-US" dirty="0"/>
              <a:t>Inconsistent legal protections</a:t>
            </a:r>
          </a:p>
        </p:txBody>
      </p:sp>
      <p:sp>
        <p:nvSpPr>
          <p:cNvPr id="3" name="Text Placeholder 2">
            <a:extLst>
              <a:ext uri="{FF2B5EF4-FFF2-40B4-BE49-F238E27FC236}">
                <a16:creationId xmlns:a16="http://schemas.microsoft.com/office/drawing/2014/main" id="{73044939-2D11-4BEA-BA83-52450B07BD9F}"/>
              </a:ext>
            </a:extLst>
          </p:cNvPr>
          <p:cNvSpPr>
            <a:spLocks noGrp="1"/>
          </p:cNvSpPr>
          <p:nvPr>
            <p:ph type="body" idx="1"/>
          </p:nvPr>
        </p:nvSpPr>
        <p:spPr>
          <a:xfrm>
            <a:off x="311700" y="1152474"/>
            <a:ext cx="8520600" cy="3749039"/>
          </a:xfrm>
        </p:spPr>
        <p:txBody>
          <a:bodyPr>
            <a:normAutofit/>
          </a:bodyPr>
          <a:lstStyle/>
          <a:p>
            <a:pPr marL="114300" indent="0">
              <a:buNone/>
            </a:pPr>
            <a:endParaRPr lang="en-US" sz="1500" dirty="0"/>
          </a:p>
          <a:p>
            <a:pPr marL="0" marR="0">
              <a:lnSpc>
                <a:spcPct val="115000"/>
              </a:lnSpc>
              <a:spcBef>
                <a:spcPts val="0"/>
              </a:spcBef>
              <a:spcAft>
                <a:spcPts val="0"/>
              </a:spcAft>
            </a:pPr>
            <a:r>
              <a:rPr lang="en-US" sz="1500" u="none" strike="noStrike" dirty="0">
                <a:effectLst/>
                <a:ea typeface="Times New Roman" panose="02020603050405020304" pitchFamily="18" charset="0"/>
              </a:rPr>
              <a:t>State law surrounding employment discrimination varies, making it hard to guarantee legal protection from discrimination.</a:t>
            </a:r>
            <a:br>
              <a:rPr lang="en-US" sz="1500" u="none" strike="noStrike" dirty="0">
                <a:effectLst/>
                <a:ea typeface="Times New Roman" panose="02020603050405020304" pitchFamily="18" charset="0"/>
              </a:rPr>
            </a:br>
            <a:endParaRPr lang="en-US" sz="1500" u="none" strike="noStrike" dirty="0">
              <a:effectLst/>
              <a:ea typeface="Times New Roman" panose="02020603050405020304" pitchFamily="18" charset="0"/>
            </a:endParaRPr>
          </a:p>
          <a:p>
            <a:pPr marL="0" marR="0">
              <a:lnSpc>
                <a:spcPct val="115000"/>
              </a:lnSpc>
              <a:spcBef>
                <a:spcPts val="0"/>
              </a:spcBef>
              <a:spcAft>
                <a:spcPts val="0"/>
              </a:spcAft>
            </a:pPr>
            <a:r>
              <a:rPr lang="en-US" sz="1500" u="none" strike="noStrike" dirty="0">
                <a:effectLst/>
                <a:ea typeface="Times New Roman" panose="02020603050405020304" pitchFamily="18" charset="0"/>
              </a:rPr>
              <a:t>Federal law banning discrimination does exist, but is more of a gray area and not consistently implemented as protection in states like IN.</a:t>
            </a:r>
            <a:br>
              <a:rPr lang="en-US" sz="1500" u="none" strike="noStrike" dirty="0">
                <a:effectLst/>
                <a:ea typeface="Times New Roman" panose="02020603050405020304" pitchFamily="18" charset="0"/>
              </a:rPr>
            </a:br>
            <a:endParaRPr lang="en-US" sz="1500" u="none" strike="noStrike" dirty="0">
              <a:effectLst/>
              <a:ea typeface="Times New Roman" panose="02020603050405020304" pitchFamily="18" charset="0"/>
            </a:endParaRPr>
          </a:p>
          <a:p>
            <a:pPr marL="0" marR="0">
              <a:lnSpc>
                <a:spcPct val="115000"/>
              </a:lnSpc>
              <a:spcBef>
                <a:spcPts val="0"/>
              </a:spcBef>
              <a:spcAft>
                <a:spcPts val="0"/>
              </a:spcAft>
            </a:pPr>
            <a:r>
              <a:rPr lang="en-US" sz="1500" u="none" strike="noStrike" dirty="0">
                <a:effectLst/>
                <a:ea typeface="Times New Roman" panose="02020603050405020304" pitchFamily="18" charset="0"/>
              </a:rPr>
              <a:t>LGBTQ workers cannot count on the law to enforce nondiscrimination.</a:t>
            </a:r>
          </a:p>
          <a:p>
            <a:pPr marL="0" marR="0">
              <a:lnSpc>
                <a:spcPct val="115000"/>
              </a:lnSpc>
              <a:spcBef>
                <a:spcPts val="0"/>
              </a:spcBef>
              <a:spcAft>
                <a:spcPts val="0"/>
              </a:spcAft>
            </a:pPr>
            <a:endParaRPr lang="en-US" sz="1500" dirty="0">
              <a:ea typeface="Arial" panose="020B0604020202020204" pitchFamily="34" charset="0"/>
            </a:endParaRPr>
          </a:p>
          <a:p>
            <a:pPr marL="0" marR="0" indent="0" algn="ctr">
              <a:lnSpc>
                <a:spcPct val="115000"/>
              </a:lnSpc>
              <a:spcBef>
                <a:spcPts val="0"/>
              </a:spcBef>
              <a:spcAft>
                <a:spcPts val="0"/>
              </a:spcAft>
              <a:buNone/>
            </a:pPr>
            <a:r>
              <a:rPr lang="en-US" sz="1500" u="none" strike="noStrike" dirty="0">
                <a:effectLst/>
                <a:ea typeface="Arial" panose="020B0604020202020204" pitchFamily="34" charset="0"/>
              </a:rPr>
              <a:t>For more details about legal protections for LGBTQ people, please visit the </a:t>
            </a:r>
            <a:br>
              <a:rPr lang="en-US" sz="1500" u="none" strike="noStrike" dirty="0">
                <a:effectLst/>
                <a:ea typeface="Arial" panose="020B0604020202020204" pitchFamily="34" charset="0"/>
              </a:rPr>
            </a:br>
            <a:r>
              <a:rPr lang="en-US" sz="1600" dirty="0">
                <a:hlinkClick r:id="rId3"/>
              </a:rPr>
              <a:t>ACLU of Indiana (aclu-in.org)</a:t>
            </a:r>
            <a:r>
              <a:rPr lang="en-US" sz="1600" dirty="0"/>
              <a:t> </a:t>
            </a:r>
            <a:br>
              <a:rPr lang="en-US" sz="1600" dirty="0"/>
            </a:br>
            <a:r>
              <a:rPr lang="en-US" sz="1600" dirty="0"/>
              <a:t>and</a:t>
            </a:r>
            <a:br>
              <a:rPr lang="en-US" sz="1600" dirty="0"/>
            </a:br>
            <a:r>
              <a:rPr lang="en-US" sz="1600" dirty="0">
                <a:hlinkClick r:id="rId4"/>
              </a:rPr>
              <a:t>https://www.hrc.org/resources/laws-legislation</a:t>
            </a:r>
            <a:r>
              <a:rPr lang="en-US" sz="1600" dirty="0"/>
              <a:t> </a:t>
            </a:r>
            <a:endParaRPr lang="en-US" sz="1500" u="none" strike="noStrike" dirty="0">
              <a:effectLst/>
              <a:ea typeface="Arial" panose="020B0604020202020204" pitchFamily="34" charset="0"/>
            </a:endParaRPr>
          </a:p>
        </p:txBody>
      </p:sp>
    </p:spTree>
    <p:extLst>
      <p:ext uri="{BB962C8B-B14F-4D97-AF65-F5344CB8AC3E}">
        <p14:creationId xmlns:p14="http://schemas.microsoft.com/office/powerpoint/2010/main" val="15248051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D927C-800E-4994-9EB2-3DB7FDA8A35B}"/>
              </a:ext>
            </a:extLst>
          </p:cNvPr>
          <p:cNvSpPr>
            <a:spLocks noGrp="1"/>
          </p:cNvSpPr>
          <p:nvPr>
            <p:ph type="title"/>
          </p:nvPr>
        </p:nvSpPr>
        <p:spPr/>
        <p:txBody>
          <a:bodyPr>
            <a:normAutofit fontScale="90000"/>
          </a:bodyPr>
          <a:lstStyle/>
          <a:p>
            <a:r>
              <a:rPr lang="en-US" dirty="0"/>
              <a:t>closeting</a:t>
            </a:r>
          </a:p>
        </p:txBody>
      </p:sp>
      <p:sp>
        <p:nvSpPr>
          <p:cNvPr id="3" name="Text Placeholder 2">
            <a:extLst>
              <a:ext uri="{FF2B5EF4-FFF2-40B4-BE49-F238E27FC236}">
                <a16:creationId xmlns:a16="http://schemas.microsoft.com/office/drawing/2014/main" id="{AB7A3B82-6BE2-4168-A7B9-11CE15DCCB97}"/>
              </a:ext>
            </a:extLst>
          </p:cNvPr>
          <p:cNvSpPr>
            <a:spLocks noGrp="1"/>
          </p:cNvSpPr>
          <p:nvPr>
            <p:ph type="body" idx="1"/>
          </p:nvPr>
        </p:nvSpPr>
        <p:spPr>
          <a:xfrm>
            <a:off x="311700" y="1152475"/>
            <a:ext cx="8520600" cy="1362125"/>
          </a:xfrm>
        </p:spPr>
        <p:txBody>
          <a:bodyPr>
            <a:normAutofit/>
          </a:bodyPr>
          <a:lstStyle/>
          <a:p>
            <a:pPr marL="285750" indent="-285750">
              <a:lnSpc>
                <a:spcPct val="115000"/>
              </a:lnSpc>
            </a:pPr>
            <a:r>
              <a:rPr lang="en-US" sz="1500" u="none" strike="noStrike" dirty="0">
                <a:effectLst/>
                <a:ea typeface="Times New Roman" panose="02020603050405020304" pitchFamily="18" charset="0"/>
              </a:rPr>
              <a:t>Around 50% of LGBTQ people hide their identities due to feeling unwelcome or unsafe.</a:t>
            </a:r>
            <a:endParaRPr lang="en-US" sz="1500" u="none" strike="noStrike" dirty="0">
              <a:effectLst/>
              <a:ea typeface="Arial" panose="020B0604020202020204" pitchFamily="34" charset="0"/>
            </a:endParaRPr>
          </a:p>
          <a:p>
            <a:pPr marL="285750" indent="-285750">
              <a:lnSpc>
                <a:spcPct val="115000"/>
              </a:lnSpc>
            </a:pPr>
            <a:r>
              <a:rPr lang="en-US" sz="1500" u="none" strike="noStrike" dirty="0">
                <a:effectLst/>
                <a:ea typeface="Times New Roman" panose="02020603050405020304" pitchFamily="18" charset="0"/>
              </a:rPr>
              <a:t>Being closeted negatively affects health, happiness, and productivity.</a:t>
            </a:r>
            <a:endParaRPr lang="en-US" sz="1500" u="none" strike="noStrike" dirty="0">
              <a:effectLst/>
              <a:ea typeface="Arial" panose="020B0604020202020204" pitchFamily="34" charset="0"/>
            </a:endParaRPr>
          </a:p>
          <a:p>
            <a:pPr marL="285750" indent="-285750">
              <a:lnSpc>
                <a:spcPct val="115000"/>
              </a:lnSpc>
            </a:pPr>
            <a:r>
              <a:rPr lang="en-US" sz="1500" u="none" strike="noStrike" dirty="0">
                <a:effectLst/>
                <a:ea typeface="Times New Roman" panose="02020603050405020304" pitchFamily="18" charset="0"/>
              </a:rPr>
              <a:t>Closeted workers are 16% more likely to feel stalled in their careers and 33% more likely to make plans to leave a non-affirming job in the next year.</a:t>
            </a:r>
          </a:p>
        </p:txBody>
      </p:sp>
      <p:sp>
        <p:nvSpPr>
          <p:cNvPr id="4" name="Text Placeholder 2">
            <a:extLst>
              <a:ext uri="{FF2B5EF4-FFF2-40B4-BE49-F238E27FC236}">
                <a16:creationId xmlns:a16="http://schemas.microsoft.com/office/drawing/2014/main" id="{D4AB3D33-09D1-4A1A-A691-EB39993A16F1}"/>
              </a:ext>
            </a:extLst>
          </p:cNvPr>
          <p:cNvSpPr txBox="1">
            <a:spLocks/>
          </p:cNvSpPr>
          <p:nvPr/>
        </p:nvSpPr>
        <p:spPr>
          <a:xfrm>
            <a:off x="311700" y="3023602"/>
            <a:ext cx="8520600" cy="1918192"/>
          </a:xfrm>
          <a:prstGeom prst="rect">
            <a:avLst/>
          </a:prstGeom>
        </p:spPr>
        <p:txBody>
          <a:bodyPr spcFirstLastPara="1" vert="horz" wrap="square" lIns="91425" tIns="91425" rIns="91425" bIns="91425" rtlCol="0" anchor="t" anchorCtr="0">
            <a:normAutofit lnSpcReduction="10000"/>
          </a:bodyPr>
          <a:lstStyle>
            <a:lvl1pPr marL="457200" lvl="0" indent="-342900" algn="l" defTabSz="685800" rtl="0" eaLnBrk="1" latinLnBrk="0" hangingPunct="1">
              <a:lnSpc>
                <a:spcPct val="90000"/>
              </a:lnSpc>
              <a:spcBef>
                <a:spcPts val="0"/>
              </a:spcBef>
              <a:spcAft>
                <a:spcPts val="0"/>
              </a:spcAft>
              <a:buSzPts val="1800"/>
              <a:buFont typeface="Arial" panose="020B0604020202020204" pitchFamily="34" charset="0"/>
              <a:buChar char="●"/>
              <a:defRPr sz="1650" kern="1200">
                <a:solidFill>
                  <a:schemeClr val="tx1"/>
                </a:solidFill>
                <a:latin typeface="+mn-lt"/>
                <a:ea typeface="+mn-ea"/>
                <a:cs typeface="+mn-cs"/>
              </a:defRPr>
            </a:lvl1pPr>
            <a:lvl2pPr marL="914400" lvl="1" indent="-317500" algn="l" defTabSz="685800" rtl="0" eaLnBrk="1" latinLnBrk="0" hangingPunct="1">
              <a:lnSpc>
                <a:spcPct val="90000"/>
              </a:lnSpc>
              <a:spcBef>
                <a:spcPts val="1600"/>
              </a:spcBef>
              <a:spcAft>
                <a:spcPts val="0"/>
              </a:spcAft>
              <a:buSzPts val="1400"/>
              <a:buFont typeface="Arial" panose="020B0604020202020204" pitchFamily="34" charset="0"/>
              <a:buChar char="○"/>
              <a:defRPr sz="1500" kern="1200">
                <a:solidFill>
                  <a:schemeClr val="tx1"/>
                </a:solidFill>
                <a:latin typeface="+mn-lt"/>
                <a:ea typeface="+mn-ea"/>
                <a:cs typeface="+mn-cs"/>
              </a:defRPr>
            </a:lvl2pPr>
            <a:lvl3pPr marL="1371600" lvl="2" indent="-317500" algn="l" defTabSz="685800" rtl="0" eaLnBrk="1" latinLnBrk="0" hangingPunct="1">
              <a:lnSpc>
                <a:spcPct val="90000"/>
              </a:lnSpc>
              <a:spcBef>
                <a:spcPts val="1600"/>
              </a:spcBef>
              <a:spcAft>
                <a:spcPts val="0"/>
              </a:spcAft>
              <a:buSzPts val="1400"/>
              <a:buFont typeface="Arial" panose="020B0604020202020204" pitchFamily="34" charset="0"/>
              <a:buChar char="■"/>
              <a:defRPr sz="1350" kern="1200">
                <a:solidFill>
                  <a:schemeClr val="tx1"/>
                </a:solidFill>
                <a:latin typeface="+mn-lt"/>
                <a:ea typeface="+mn-ea"/>
                <a:cs typeface="+mn-cs"/>
              </a:defRPr>
            </a:lvl3pPr>
            <a:lvl4pPr marL="1828800" lvl="3" indent="-317500" algn="l" defTabSz="685800" rtl="0" eaLnBrk="1" latinLnBrk="0" hangingPunct="1">
              <a:lnSpc>
                <a:spcPct val="90000"/>
              </a:lnSpc>
              <a:spcBef>
                <a:spcPts val="1600"/>
              </a:spcBef>
              <a:spcAft>
                <a:spcPts val="0"/>
              </a:spcAft>
              <a:buSzPts val="1400"/>
              <a:buFont typeface="Arial" panose="020B0604020202020204" pitchFamily="34" charset="0"/>
              <a:buChar char="●"/>
              <a:defRPr sz="1200" kern="1200">
                <a:solidFill>
                  <a:schemeClr val="tx1"/>
                </a:solidFill>
                <a:latin typeface="+mn-lt"/>
                <a:ea typeface="+mn-ea"/>
                <a:cs typeface="+mn-cs"/>
              </a:defRPr>
            </a:lvl4pPr>
            <a:lvl5pPr marL="2286000" lvl="4" indent="-317500" algn="l" defTabSz="685800" rtl="0" eaLnBrk="1" latinLnBrk="0" hangingPunct="1">
              <a:lnSpc>
                <a:spcPct val="90000"/>
              </a:lnSpc>
              <a:spcBef>
                <a:spcPts val="1600"/>
              </a:spcBef>
              <a:spcAft>
                <a:spcPts val="0"/>
              </a:spcAft>
              <a:buSzPts val="1400"/>
              <a:buFont typeface="Arial" panose="020B0604020202020204" pitchFamily="34" charset="0"/>
              <a:buChar char="○"/>
              <a:defRPr sz="1200" kern="1200">
                <a:solidFill>
                  <a:schemeClr val="tx1"/>
                </a:solidFill>
                <a:latin typeface="+mn-lt"/>
                <a:ea typeface="+mn-ea"/>
                <a:cs typeface="+mn-cs"/>
              </a:defRPr>
            </a:lvl5pPr>
            <a:lvl6pPr marL="2743200" lvl="5" indent="-317500" algn="l" defTabSz="685800" rtl="0" eaLnBrk="1" latinLnBrk="0" hangingPunct="1">
              <a:lnSpc>
                <a:spcPct val="90000"/>
              </a:lnSpc>
              <a:spcBef>
                <a:spcPts val="1600"/>
              </a:spcBef>
              <a:spcAft>
                <a:spcPts val="0"/>
              </a:spcAft>
              <a:buSzPts val="1400"/>
              <a:buFont typeface="Arial" panose="020B0604020202020204" pitchFamily="34" charset="0"/>
              <a:buChar char="■"/>
              <a:defRPr sz="1200" kern="1200">
                <a:solidFill>
                  <a:schemeClr val="tx1"/>
                </a:solidFill>
                <a:latin typeface="+mn-lt"/>
                <a:ea typeface="+mn-ea"/>
                <a:cs typeface="+mn-cs"/>
              </a:defRPr>
            </a:lvl6pPr>
            <a:lvl7pPr marL="3200400" lvl="6" indent="-317500" algn="l" defTabSz="685800" rtl="0" eaLnBrk="1" latinLnBrk="0" hangingPunct="1">
              <a:lnSpc>
                <a:spcPct val="90000"/>
              </a:lnSpc>
              <a:spcBef>
                <a:spcPts val="1600"/>
              </a:spcBef>
              <a:spcAft>
                <a:spcPts val="0"/>
              </a:spcAft>
              <a:buSzPts val="1400"/>
              <a:buFont typeface="Arial" panose="020B0604020202020204" pitchFamily="34" charset="0"/>
              <a:buChar char="●"/>
              <a:defRPr sz="1200" kern="1200">
                <a:solidFill>
                  <a:schemeClr val="tx1"/>
                </a:solidFill>
                <a:latin typeface="+mn-lt"/>
                <a:ea typeface="+mn-ea"/>
                <a:cs typeface="+mn-cs"/>
              </a:defRPr>
            </a:lvl7pPr>
            <a:lvl8pPr marL="3657600" lvl="7" indent="-317500" algn="l" defTabSz="685800" rtl="0" eaLnBrk="1" latinLnBrk="0" hangingPunct="1">
              <a:lnSpc>
                <a:spcPct val="90000"/>
              </a:lnSpc>
              <a:spcBef>
                <a:spcPts val="1600"/>
              </a:spcBef>
              <a:spcAft>
                <a:spcPts val="0"/>
              </a:spcAft>
              <a:buSzPts val="1400"/>
              <a:buFont typeface="Arial" panose="020B0604020202020204" pitchFamily="34" charset="0"/>
              <a:buChar char="○"/>
              <a:defRPr sz="1200" kern="1200">
                <a:solidFill>
                  <a:schemeClr val="tx1"/>
                </a:solidFill>
                <a:latin typeface="+mn-lt"/>
                <a:ea typeface="+mn-ea"/>
                <a:cs typeface="+mn-cs"/>
              </a:defRPr>
            </a:lvl8pPr>
            <a:lvl9pPr marL="4114800" lvl="8" indent="-317500" algn="l" defTabSz="685800" rtl="0" eaLnBrk="1" latinLnBrk="0" hangingPunct="1">
              <a:lnSpc>
                <a:spcPct val="90000"/>
              </a:lnSpc>
              <a:spcBef>
                <a:spcPts val="1600"/>
              </a:spcBef>
              <a:spcAft>
                <a:spcPts val="1600"/>
              </a:spcAft>
              <a:buSzPts val="1400"/>
              <a:buFont typeface="Arial" panose="020B0604020202020204" pitchFamily="34" charset="0"/>
              <a:buChar char="■"/>
              <a:defRPr sz="1200" kern="1200">
                <a:solidFill>
                  <a:schemeClr val="tx1"/>
                </a:solidFill>
                <a:latin typeface="+mn-lt"/>
                <a:ea typeface="+mn-ea"/>
                <a:cs typeface="+mn-cs"/>
              </a:defRPr>
            </a:lvl9pPr>
          </a:lstStyle>
          <a:p>
            <a:pPr marL="285750" indent="-285750">
              <a:lnSpc>
                <a:spcPct val="115000"/>
              </a:lnSpc>
            </a:pPr>
            <a:r>
              <a:rPr lang="en-US" sz="1500" u="none" strike="noStrike" dirty="0">
                <a:effectLst/>
                <a:ea typeface="Times New Roman" panose="02020603050405020304" pitchFamily="18" charset="0"/>
              </a:rPr>
              <a:t>Frequent harassment from colleagues/peers.</a:t>
            </a:r>
            <a:endParaRPr lang="en-US" sz="1500" u="none" strike="noStrike" dirty="0">
              <a:effectLst/>
              <a:ea typeface="Arial" panose="020B0604020202020204" pitchFamily="34" charset="0"/>
            </a:endParaRPr>
          </a:p>
          <a:p>
            <a:pPr marL="285750" indent="-285750">
              <a:lnSpc>
                <a:spcPct val="115000"/>
              </a:lnSpc>
            </a:pPr>
            <a:r>
              <a:rPr lang="en-US" sz="1500" u="none" strike="noStrike" dirty="0">
                <a:effectLst/>
                <a:ea typeface="Times New Roman" panose="02020603050405020304" pitchFamily="18" charset="0"/>
              </a:rPr>
              <a:t>Double standard: expectation to talk about social life/sex in workplace or at school but viewed as oversharing when coming from LGBTQ people.</a:t>
            </a:r>
            <a:endParaRPr lang="en-US" sz="1500" u="none" strike="noStrike" dirty="0">
              <a:effectLst/>
              <a:ea typeface="Arial" panose="020B0604020202020204" pitchFamily="34" charset="0"/>
            </a:endParaRPr>
          </a:p>
          <a:p>
            <a:pPr marL="285750" indent="-285750">
              <a:lnSpc>
                <a:spcPct val="115000"/>
              </a:lnSpc>
            </a:pPr>
            <a:r>
              <a:rPr lang="en-US" sz="1500" u="none" strike="noStrike" dirty="0">
                <a:effectLst/>
                <a:ea typeface="Times New Roman" panose="02020603050405020304" pitchFamily="18" charset="0"/>
              </a:rPr>
              <a:t>Homophobic/transphobic humor from coworkers/peers.</a:t>
            </a:r>
            <a:endParaRPr lang="en-US" sz="1500" u="none" strike="noStrike" dirty="0">
              <a:effectLst/>
              <a:ea typeface="Arial" panose="020B0604020202020204" pitchFamily="34" charset="0"/>
            </a:endParaRPr>
          </a:p>
          <a:p>
            <a:pPr marL="285750" indent="-285750">
              <a:lnSpc>
                <a:spcPct val="115000"/>
              </a:lnSpc>
            </a:pPr>
            <a:r>
              <a:rPr lang="en-US" sz="1500" u="none" strike="noStrike" dirty="0">
                <a:effectLst/>
                <a:ea typeface="Times New Roman" panose="02020603050405020304" pitchFamily="18" charset="0"/>
              </a:rPr>
              <a:t>Believe that nothing will be done if they report homophobic/transphobic incidents.</a:t>
            </a:r>
            <a:endParaRPr lang="en-US" sz="1500" u="none" strike="noStrike" dirty="0">
              <a:effectLst/>
              <a:ea typeface="Arial" panose="020B0604020202020204" pitchFamily="34" charset="0"/>
            </a:endParaRPr>
          </a:p>
          <a:p>
            <a:pPr marL="285750" indent="-285750">
              <a:lnSpc>
                <a:spcPct val="115000"/>
              </a:lnSpc>
            </a:pPr>
            <a:r>
              <a:rPr lang="en-US" sz="1500" u="none" strike="noStrike" dirty="0">
                <a:effectLst/>
                <a:ea typeface="Times New Roman" panose="02020603050405020304" pitchFamily="18" charset="0"/>
              </a:rPr>
              <a:t>Feeling of isolation as the “only” person of their identity, more common for trans people and queer women of color.</a:t>
            </a:r>
            <a:endParaRPr lang="en-US" sz="1500" u="none" strike="noStrike" dirty="0">
              <a:effectLst/>
              <a:ea typeface="Arial" panose="020B0604020202020204" pitchFamily="34" charset="0"/>
            </a:endParaRPr>
          </a:p>
        </p:txBody>
      </p:sp>
      <p:sp>
        <p:nvSpPr>
          <p:cNvPr id="5" name="Title 1">
            <a:extLst>
              <a:ext uri="{FF2B5EF4-FFF2-40B4-BE49-F238E27FC236}">
                <a16:creationId xmlns:a16="http://schemas.microsoft.com/office/drawing/2014/main" id="{3FA9A533-510F-4BBA-B923-1580B3B5841D}"/>
              </a:ext>
            </a:extLst>
          </p:cNvPr>
          <p:cNvSpPr txBox="1">
            <a:spLocks/>
          </p:cNvSpPr>
          <p:nvPr/>
        </p:nvSpPr>
        <p:spPr>
          <a:xfrm>
            <a:off x="311700" y="2450902"/>
            <a:ext cx="8520600" cy="572700"/>
          </a:xfrm>
          <a:prstGeom prst="rect">
            <a:avLst/>
          </a:prstGeom>
        </p:spPr>
        <p:txBody>
          <a:bodyPr spcFirstLastPara="1" vert="horz" wrap="square" lIns="91425" tIns="91425" rIns="91425" bIns="91425" rtlCol="0" anchor="t" anchorCtr="0">
            <a:normAutofit fontScale="97500" lnSpcReduction="10000"/>
          </a:bodyPr>
          <a:lstStyle>
            <a:lvl1pPr lvl="0" algn="r" defTabSz="685800" rtl="0" eaLnBrk="1" latinLnBrk="0" hangingPunct="1">
              <a:lnSpc>
                <a:spcPct val="90000"/>
              </a:lnSpc>
              <a:spcBef>
                <a:spcPts val="0"/>
              </a:spcBef>
              <a:spcAft>
                <a:spcPts val="0"/>
              </a:spcAft>
              <a:buSzPts val="2800"/>
              <a:buNone/>
              <a:defRPr sz="3000" kern="1200" cap="all" baseline="0">
                <a:solidFill>
                  <a:schemeClr val="tx1"/>
                </a:solidFill>
                <a:latin typeface="+mj-lt"/>
                <a:ea typeface="+mj-ea"/>
                <a:cs typeface="+mj-cs"/>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r>
              <a:rPr lang="en-US" dirty="0"/>
              <a:t>Hostile environments</a:t>
            </a:r>
          </a:p>
        </p:txBody>
      </p:sp>
    </p:spTree>
    <p:extLst>
      <p:ext uri="{BB962C8B-B14F-4D97-AF65-F5344CB8AC3E}">
        <p14:creationId xmlns:p14="http://schemas.microsoft.com/office/powerpoint/2010/main" val="2290946372"/>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629</TotalTime>
  <Words>1657</Words>
  <Application>Microsoft Office PowerPoint</Application>
  <PresentationFormat>On-screen Show (16:9)</PresentationFormat>
  <Paragraphs>125</Paragraphs>
  <Slides>27</Slides>
  <Notes>14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27</vt:i4>
      </vt:variant>
    </vt:vector>
  </HeadingPairs>
  <TitlesOfParts>
    <vt:vector size="30" baseType="lpstr">
      <vt:lpstr>Arial</vt:lpstr>
      <vt:lpstr>Century Gothic</vt:lpstr>
      <vt:lpstr>Vapor Trail</vt:lpstr>
      <vt:lpstr>PowerPoint Presentation</vt:lpstr>
      <vt:lpstr>PowerPoint Presentation</vt:lpstr>
      <vt:lpstr>How trinity haven began</vt:lpstr>
      <vt:lpstr>THE NEED - NATIONALLY</vt:lpstr>
      <vt:lpstr>THE NEED - LOCALLY</vt:lpstr>
      <vt:lpstr>Causes of youth homelessness</vt:lpstr>
      <vt:lpstr>Barriers in the workplace</vt:lpstr>
      <vt:lpstr>Inconsistent legal protections</vt:lpstr>
      <vt:lpstr>closeting</vt:lpstr>
      <vt:lpstr>Research</vt:lpstr>
      <vt:lpstr>Research</vt:lpstr>
      <vt:lpstr>PowerPoint Presentation</vt:lpstr>
      <vt:lpstr>We advance our mission of providing safe, affirming housing for LGBTQ youth experiencing housing instability  and seek to partner with residents as they identify their goals; increase independent living skills; advance their education, employment and overall well-being; build a healthy network of support; and prepare for self-sufficiency and permanent housing of their choice  by serving youth ages 16-24 who are LGBTQ+ (lesbian, gay, bisexual, transgender, queer, nonbinary or gender-fluid, and others) and who are experiencing housing instability.</vt:lpstr>
      <vt:lpstr>What is  Trinity Haven’s MISSION?</vt:lpstr>
      <vt:lpstr>What is  Trinity Haven’s VISION?</vt:lpstr>
      <vt:lpstr>Transitional LIVING PROGRAM</vt:lpstr>
      <vt:lpstr>Trinity haven Family room</vt:lpstr>
      <vt:lpstr>Shared bedroom  &amp;  serenity room</vt:lpstr>
      <vt:lpstr>A typical week at Trinity haven</vt:lpstr>
      <vt:lpstr>HOST HOMES PROGRAM</vt:lpstr>
      <vt:lpstr>PowerPoint Presentation</vt:lpstr>
      <vt:lpstr>Capacity</vt:lpstr>
      <vt:lpstr>REFERRALS</vt:lpstr>
      <vt:lpstr>Youth-CENTERED VOLUNTARY SERVICES</vt:lpstr>
      <vt:lpstr>GET INVOLVED</vt:lpstr>
      <vt:lpstr> </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 White</dc:creator>
  <cp:lastModifiedBy>Jenni White</cp:lastModifiedBy>
  <cp:revision>5</cp:revision>
  <dcterms:created xsi:type="dcterms:W3CDTF">2019-06-18T16:42:09Z</dcterms:created>
  <dcterms:modified xsi:type="dcterms:W3CDTF">2022-05-24T17:58:58Z</dcterms:modified>
</cp:coreProperties>
</file>