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91" r:id="rId3"/>
    <p:sldId id="296" r:id="rId4"/>
    <p:sldId id="265" r:id="rId5"/>
    <p:sldId id="281" r:id="rId6"/>
    <p:sldId id="268" r:id="rId7"/>
    <p:sldId id="283" r:id="rId8"/>
    <p:sldId id="273" r:id="rId9"/>
    <p:sldId id="297" r:id="rId10"/>
    <p:sldId id="294" r:id="rId11"/>
    <p:sldId id="267" r:id="rId12"/>
    <p:sldId id="298" r:id="rId13"/>
    <p:sldId id="274" r:id="rId14"/>
    <p:sldId id="282" r:id="rId15"/>
    <p:sldId id="301" r:id="rId16"/>
    <p:sldId id="300" r:id="rId17"/>
    <p:sldId id="302" r:id="rId18"/>
    <p:sldId id="287" r:id="rId19"/>
    <p:sldId id="299" r:id="rId20"/>
  </p:sldIdLst>
  <p:sldSz cx="12192000" cy="6858000"/>
  <p:notesSz cx="6858000" cy="924083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3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748" cy="4637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92" y="0"/>
            <a:ext cx="2971747" cy="463789"/>
          </a:xfrm>
          <a:prstGeom prst="rect">
            <a:avLst/>
          </a:prstGeom>
        </p:spPr>
        <p:txBody>
          <a:bodyPr vert="horz" lIns="91440" tIns="45720" rIns="91440" bIns="45720" rtlCol="0"/>
          <a:lstStyle>
            <a:lvl1pPr algn="r">
              <a:defRPr sz="1200"/>
            </a:lvl1pPr>
          </a:lstStyle>
          <a:p>
            <a:fld id="{01908A75-F546-4D8B-B8BF-CA327C88FD99}" type="datetimeFigureOut">
              <a:rPr lang="en-US" smtClean="0"/>
              <a:t>8/25/2020</a:t>
            </a:fld>
            <a:endParaRPr lang="en-US"/>
          </a:p>
        </p:txBody>
      </p:sp>
      <p:sp>
        <p:nvSpPr>
          <p:cNvPr id="4" name="Footer Placeholder 3"/>
          <p:cNvSpPr>
            <a:spLocks noGrp="1"/>
          </p:cNvSpPr>
          <p:nvPr>
            <p:ph type="ftr" sz="quarter" idx="2"/>
          </p:nvPr>
        </p:nvSpPr>
        <p:spPr>
          <a:xfrm>
            <a:off x="0" y="8777051"/>
            <a:ext cx="2971748" cy="46378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92" y="8777051"/>
            <a:ext cx="2971747" cy="463789"/>
          </a:xfrm>
          <a:prstGeom prst="rect">
            <a:avLst/>
          </a:prstGeom>
        </p:spPr>
        <p:txBody>
          <a:bodyPr vert="horz" lIns="91440" tIns="45720" rIns="91440" bIns="45720" rtlCol="0" anchor="b"/>
          <a:lstStyle>
            <a:lvl1pPr algn="r">
              <a:defRPr sz="1200"/>
            </a:lvl1pPr>
          </a:lstStyle>
          <a:p>
            <a:fld id="{439E25CA-6379-4CEE-972A-8DB7FFE34CC5}" type="slidenum">
              <a:rPr lang="en-US" smtClean="0"/>
              <a:t>‹#›</a:t>
            </a:fld>
            <a:endParaRPr lang="en-US"/>
          </a:p>
        </p:txBody>
      </p:sp>
    </p:spTree>
    <p:extLst>
      <p:ext uri="{BB962C8B-B14F-4D97-AF65-F5344CB8AC3E}">
        <p14:creationId xmlns:p14="http://schemas.microsoft.com/office/powerpoint/2010/main" val="2864358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3841F5-9897-44F4-B64E-7FB14BC0BDB2}"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367012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841F5-9897-44F4-B64E-7FB14BC0BDB2}"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108632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841F5-9897-44F4-B64E-7FB14BC0BDB2}"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294620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3841F5-9897-44F4-B64E-7FB14BC0BDB2}"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326297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3841F5-9897-44F4-B64E-7FB14BC0BDB2}"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172974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3841F5-9897-44F4-B64E-7FB14BC0BDB2}"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98307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3841F5-9897-44F4-B64E-7FB14BC0BDB2}"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1301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3841F5-9897-44F4-B64E-7FB14BC0BDB2}"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56871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841F5-9897-44F4-B64E-7FB14BC0BDB2}"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193194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841F5-9897-44F4-B64E-7FB14BC0BDB2}"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2599033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3841F5-9897-44F4-B64E-7FB14BC0BDB2}"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22CAE-408D-4C81-9FD9-5D8C1210EBE7}" type="slidenum">
              <a:rPr lang="en-US" smtClean="0"/>
              <a:t>‹#›</a:t>
            </a:fld>
            <a:endParaRPr lang="en-US"/>
          </a:p>
        </p:txBody>
      </p:sp>
    </p:spTree>
    <p:extLst>
      <p:ext uri="{BB962C8B-B14F-4D97-AF65-F5344CB8AC3E}">
        <p14:creationId xmlns:p14="http://schemas.microsoft.com/office/powerpoint/2010/main" val="134125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841F5-9897-44F4-B64E-7FB14BC0BDB2}" type="datetimeFigureOut">
              <a:rPr lang="en-US" smtClean="0"/>
              <a:t>8/25/2020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22CAE-408D-4C81-9FD9-5D8C1210EBE7}" type="slidenum">
              <a:rPr lang="en-US" smtClean="0"/>
              <a:t>‹#›</a:t>
            </a:fld>
            <a:endParaRPr lang="en-US"/>
          </a:p>
        </p:txBody>
      </p:sp>
    </p:spTree>
    <p:extLst>
      <p:ext uri="{BB962C8B-B14F-4D97-AF65-F5344CB8AC3E}">
        <p14:creationId xmlns:p14="http://schemas.microsoft.com/office/powerpoint/2010/main" val="1214085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brown@hamitoncenter.org"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stotten@hamiltoncenter.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nij.ojp.gov/"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eji.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a:bodyPr>
          <a:lstStyle/>
          <a:p>
            <a:r>
              <a:rPr lang="en-US" sz="8000" dirty="0" smtClean="0">
                <a:solidFill>
                  <a:schemeClr val="accent1">
                    <a:lumMod val="50000"/>
                  </a:schemeClr>
                </a:solidFill>
                <a:latin typeface="+mn-lt"/>
              </a:rPr>
              <a:t>Reality After Release </a:t>
            </a:r>
            <a:br>
              <a:rPr lang="en-US" sz="8000" dirty="0" smtClean="0">
                <a:solidFill>
                  <a:schemeClr val="accent1">
                    <a:lumMod val="50000"/>
                  </a:schemeClr>
                </a:solidFill>
                <a:latin typeface="+mn-lt"/>
              </a:rPr>
            </a:br>
            <a:r>
              <a:rPr lang="en-US" sz="5400" dirty="0" smtClean="0">
                <a:solidFill>
                  <a:schemeClr val="accent1">
                    <a:lumMod val="50000"/>
                  </a:schemeClr>
                </a:solidFill>
                <a:latin typeface="+mn-lt"/>
              </a:rPr>
              <a:t>The New Citizen Program</a:t>
            </a:r>
            <a:endParaRPr lang="en-US" sz="8000" dirty="0">
              <a:solidFill>
                <a:schemeClr val="accent1">
                  <a:lumMod val="50000"/>
                </a:schemeClr>
              </a:solidFill>
              <a:latin typeface="+mn-lt"/>
            </a:endParaRPr>
          </a:p>
        </p:txBody>
      </p:sp>
      <p:sp>
        <p:nvSpPr>
          <p:cNvPr id="3" name="Subtitle 2"/>
          <p:cNvSpPr>
            <a:spLocks noGrp="1"/>
          </p:cNvSpPr>
          <p:nvPr>
            <p:ph type="subTitle" idx="1"/>
          </p:nvPr>
        </p:nvSpPr>
        <p:spPr/>
        <p:txBody>
          <a:bodyPr>
            <a:noAutofit/>
          </a:bodyPr>
          <a:lstStyle/>
          <a:p>
            <a:r>
              <a:rPr lang="en-US" sz="3200" dirty="0" smtClean="0">
                <a:cs typeface="Arial" panose="020B0604020202020204" pitchFamily="34" charset="0"/>
              </a:rPr>
              <a:t>Indiana Disproportionality Committee </a:t>
            </a:r>
          </a:p>
          <a:p>
            <a:r>
              <a:rPr lang="en-US" sz="3200" b="1" dirty="0" smtClean="0">
                <a:cs typeface="Arial" panose="020B0604020202020204" pitchFamily="34" charset="0"/>
              </a:rPr>
              <a:t>August 25, 2020</a:t>
            </a:r>
            <a:endParaRPr lang="en-US" b="1" dirty="0" smtClean="0">
              <a:cs typeface="Arial" panose="020B0604020202020204" pitchFamily="34" charset="0"/>
            </a:endParaRPr>
          </a:p>
          <a:p>
            <a:r>
              <a:rPr lang="en-US" b="1" dirty="0">
                <a:cs typeface="Arial" panose="020B0604020202020204" pitchFamily="34" charset="0"/>
              </a:rPr>
              <a:t>Hamilton Center, </a:t>
            </a:r>
            <a:r>
              <a:rPr lang="en-US" b="1" dirty="0" smtClean="0">
                <a:cs typeface="Arial" panose="020B0604020202020204" pitchFamily="34" charset="0"/>
              </a:rPr>
              <a:t>Inc.</a:t>
            </a:r>
            <a:endParaRPr lang="en-US" b="1" dirty="0">
              <a:cs typeface="Arial" panose="020B0604020202020204" pitchFamily="34" charset="0"/>
            </a:endParaRPr>
          </a:p>
        </p:txBody>
      </p:sp>
    </p:spTree>
    <p:custDataLst>
      <p:tags r:id="rId1"/>
    </p:custDataLst>
    <p:extLst>
      <p:ext uri="{BB962C8B-B14F-4D97-AF65-F5344CB8AC3E}">
        <p14:creationId xmlns:p14="http://schemas.microsoft.com/office/powerpoint/2010/main" val="2643664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13971" cy="7039109"/>
          </a:xfrm>
          <a:prstGeom prst="rect">
            <a:avLst/>
          </a:prstGeom>
        </p:spPr>
      </p:pic>
      <p:pic>
        <p:nvPicPr>
          <p:cNvPr id="6" name="Picture 5"/>
          <p:cNvPicPr>
            <a:picLocks noChangeAspect="1"/>
          </p:cNvPicPr>
          <p:nvPr/>
        </p:nvPicPr>
        <p:blipFill rotWithShape="1">
          <a:blip r:embed="rId3"/>
          <a:srcRect l="47087" t="22071" r="5514" b="19332"/>
          <a:stretch/>
        </p:blipFill>
        <p:spPr>
          <a:xfrm>
            <a:off x="7221583" y="1859947"/>
            <a:ext cx="4284617" cy="3331028"/>
          </a:xfrm>
          <a:prstGeom prst="rect">
            <a:avLst/>
          </a:prstGeom>
        </p:spPr>
      </p:pic>
      <p:sp>
        <p:nvSpPr>
          <p:cNvPr id="8" name="TextBox 7"/>
          <p:cNvSpPr txBox="1"/>
          <p:nvPr/>
        </p:nvSpPr>
        <p:spPr>
          <a:xfrm>
            <a:off x="1590403" y="534384"/>
            <a:ext cx="8858794" cy="707886"/>
          </a:xfrm>
          <a:prstGeom prst="rect">
            <a:avLst/>
          </a:prstGeom>
          <a:noFill/>
        </p:spPr>
        <p:txBody>
          <a:bodyPr wrap="square" rtlCol="0">
            <a:spAutoFit/>
          </a:bodyPr>
          <a:lstStyle/>
          <a:p>
            <a:pPr algn="ctr"/>
            <a:r>
              <a:rPr lang="en-US" sz="4000" b="1" dirty="0">
                <a:solidFill>
                  <a:schemeClr val="accent1">
                    <a:lumMod val="50000"/>
                  </a:schemeClr>
                </a:solidFill>
                <a:latin typeface="Arial Black" panose="020B0A04020102020204" pitchFamily="34" charset="0"/>
              </a:rPr>
              <a:t>My Story – </a:t>
            </a:r>
            <a:r>
              <a:rPr lang="en-US" sz="4000" b="1" dirty="0" smtClean="0">
                <a:solidFill>
                  <a:schemeClr val="accent1">
                    <a:lumMod val="50000"/>
                  </a:schemeClr>
                </a:solidFill>
                <a:latin typeface="Arial Black" panose="020B0A04020102020204" pitchFamily="34" charset="0"/>
              </a:rPr>
              <a:t>Joe Diehl </a:t>
            </a:r>
            <a:endParaRPr lang="en-US" sz="4000" dirty="0"/>
          </a:p>
        </p:txBody>
      </p:sp>
      <p:sp>
        <p:nvSpPr>
          <p:cNvPr id="9" name="Rectangle 8"/>
          <p:cNvSpPr/>
          <p:nvPr/>
        </p:nvSpPr>
        <p:spPr>
          <a:xfrm>
            <a:off x="838200" y="2319225"/>
            <a:ext cx="6096000" cy="2246769"/>
          </a:xfrm>
          <a:prstGeom prst="rect">
            <a:avLst/>
          </a:prstGeom>
        </p:spPr>
        <p:txBody>
          <a:bodyPr>
            <a:spAutoFit/>
          </a:bodyPr>
          <a:lstStyle/>
          <a:p>
            <a:pPr marL="457200" indent="-457200">
              <a:buFont typeface="Arial" panose="020B0604020202020204" pitchFamily="34" charset="0"/>
              <a:buChar char="•"/>
            </a:pPr>
            <a:r>
              <a:rPr lang="en-US" sz="2800" dirty="0">
                <a:cs typeface="Arial" panose="020B0604020202020204" pitchFamily="34" charset="0"/>
              </a:rPr>
              <a:t>Convicted Felon – how it happened</a:t>
            </a:r>
          </a:p>
          <a:p>
            <a:pPr marL="457200" indent="-457200">
              <a:buFont typeface="Arial" panose="020B0604020202020204" pitchFamily="34" charset="0"/>
              <a:buChar char="•"/>
            </a:pPr>
            <a:r>
              <a:rPr lang="en-US" sz="2800" dirty="0">
                <a:cs typeface="Arial" panose="020B0604020202020204" pitchFamily="34" charset="0"/>
              </a:rPr>
              <a:t>Stressors of release from   incarceration </a:t>
            </a:r>
          </a:p>
          <a:p>
            <a:pPr marL="457200" indent="-457200">
              <a:buFont typeface="Arial" panose="020B0604020202020204" pitchFamily="34" charset="0"/>
              <a:buChar char="•"/>
            </a:pPr>
            <a:r>
              <a:rPr lang="en-US" sz="2800" dirty="0">
                <a:cs typeface="Arial" panose="020B0604020202020204" pitchFamily="34" charset="0"/>
              </a:rPr>
              <a:t>Reality after release </a:t>
            </a:r>
          </a:p>
          <a:p>
            <a:pPr marL="457200" indent="-457200">
              <a:buFont typeface="Arial" panose="020B0604020202020204" pitchFamily="34" charset="0"/>
              <a:buChar char="•"/>
            </a:pPr>
            <a:r>
              <a:rPr lang="en-US" sz="2800" dirty="0">
                <a:cs typeface="Arial" panose="020B0604020202020204" pitchFamily="34" charset="0"/>
              </a:rPr>
              <a:t>Outcome of New Citizen Program </a:t>
            </a:r>
          </a:p>
        </p:txBody>
      </p:sp>
    </p:spTree>
    <p:extLst>
      <p:ext uri="{BB962C8B-B14F-4D97-AF65-F5344CB8AC3E}">
        <p14:creationId xmlns:p14="http://schemas.microsoft.com/office/powerpoint/2010/main" val="1062563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p:txBody>
          <a:bodyPr>
            <a:normAutofit/>
          </a:bodyPr>
          <a:lstStyle/>
          <a:p>
            <a:pPr algn="ctr"/>
            <a:r>
              <a:rPr lang="en-US" sz="4000" b="1" dirty="0" smtClean="0">
                <a:solidFill>
                  <a:schemeClr val="accent1">
                    <a:lumMod val="50000"/>
                  </a:schemeClr>
                </a:solidFill>
                <a:latin typeface="Arial Black" panose="020B0A04020102020204" pitchFamily="34" charset="0"/>
                <a:cs typeface="Arial" panose="020B0604020202020204" pitchFamily="34" charset="0"/>
              </a:rPr>
              <a:t>Success and Resources</a:t>
            </a:r>
            <a:endParaRPr lang="en-US" sz="4000" b="1" dirty="0">
              <a:solidFill>
                <a:schemeClr val="accent1">
                  <a:lumMod val="50000"/>
                </a:schemeClr>
              </a:solidFill>
              <a:latin typeface="Arial Black" panose="020B0A04020102020204" pitchFamily="34" charset="0"/>
              <a:cs typeface="Arial" panose="020B0604020202020204" pitchFamily="34" charset="0"/>
            </a:endParaRPr>
          </a:p>
        </p:txBody>
      </p:sp>
      <p:sp>
        <p:nvSpPr>
          <p:cNvPr id="9" name="Content Placeholder 8"/>
          <p:cNvSpPr>
            <a:spLocks noGrp="1"/>
          </p:cNvSpPr>
          <p:nvPr>
            <p:ph idx="1"/>
          </p:nvPr>
        </p:nvSpPr>
        <p:spPr/>
        <p:txBody>
          <a:bodyPr>
            <a:normAutofit/>
          </a:bodyPr>
          <a:lstStyle/>
          <a:p>
            <a:pPr>
              <a:lnSpc>
                <a:spcPct val="200000"/>
              </a:lnSpc>
            </a:pPr>
            <a:r>
              <a:rPr lang="en-US" sz="3200" dirty="0" smtClean="0">
                <a:cs typeface="Arial" panose="020B0604020202020204" pitchFamily="34" charset="0"/>
              </a:rPr>
              <a:t>“An ex-offender can be one of the most loyal employees…”</a:t>
            </a:r>
          </a:p>
          <a:p>
            <a:pPr lvl="1">
              <a:lnSpc>
                <a:spcPct val="120000"/>
              </a:lnSpc>
            </a:pPr>
            <a:r>
              <a:rPr lang="en-US" sz="2800" dirty="0" smtClean="0">
                <a:cs typeface="Arial" panose="020B0604020202020204" pitchFamily="34" charset="0"/>
              </a:rPr>
              <a:t>According to the Department of Workforce Development….</a:t>
            </a:r>
          </a:p>
          <a:p>
            <a:pPr marL="457200" lvl="1" indent="0">
              <a:lnSpc>
                <a:spcPct val="120000"/>
              </a:lnSpc>
              <a:buNone/>
            </a:pPr>
            <a:r>
              <a:rPr lang="en-US" sz="2800" dirty="0" smtClean="0">
                <a:cs typeface="Arial" panose="020B0604020202020204" pitchFamily="34" charset="0"/>
              </a:rPr>
              <a:t>Employed ex-offenders are some of the most dedicated and productive employees. They are overwhelmingly dependable and punctual and turnover rate is typically low because they are loyal to those who have given them a second chance. </a:t>
            </a:r>
            <a:endParaRPr lang="en-US" sz="2800" dirty="0">
              <a:cs typeface="Arial" panose="020B0604020202020204" pitchFamily="34" charset="0"/>
            </a:endParaRPr>
          </a:p>
        </p:txBody>
      </p:sp>
    </p:spTree>
    <p:extLst>
      <p:ext uri="{BB962C8B-B14F-4D97-AF65-F5344CB8AC3E}">
        <p14:creationId xmlns:p14="http://schemas.microsoft.com/office/powerpoint/2010/main" val="4123602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p:txBody>
          <a:bodyPr>
            <a:normAutofit/>
          </a:bodyPr>
          <a:lstStyle/>
          <a:p>
            <a:pPr algn="ctr"/>
            <a:r>
              <a:rPr lang="en-US" sz="4000" b="1" dirty="0" smtClean="0">
                <a:solidFill>
                  <a:schemeClr val="accent1">
                    <a:lumMod val="50000"/>
                  </a:schemeClr>
                </a:solidFill>
                <a:latin typeface="Arial Black" panose="020B0A04020102020204" pitchFamily="34" charset="0"/>
                <a:cs typeface="Arial" panose="020B0604020202020204" pitchFamily="34" charset="0"/>
              </a:rPr>
              <a:t>Success and Resources</a:t>
            </a:r>
            <a:endParaRPr lang="en-US" sz="4000" b="1" dirty="0">
              <a:solidFill>
                <a:schemeClr val="accent1">
                  <a:lumMod val="50000"/>
                </a:schemeClr>
              </a:solidFill>
              <a:latin typeface="Arial Black" panose="020B0A04020102020204" pitchFamily="34" charset="0"/>
              <a:cs typeface="Arial" panose="020B0604020202020204" pitchFamily="34" charset="0"/>
            </a:endParaRPr>
          </a:p>
        </p:txBody>
      </p:sp>
      <p:sp>
        <p:nvSpPr>
          <p:cNvPr id="9" name="Content Placeholder 8"/>
          <p:cNvSpPr>
            <a:spLocks noGrp="1"/>
          </p:cNvSpPr>
          <p:nvPr>
            <p:ph idx="1"/>
          </p:nvPr>
        </p:nvSpPr>
        <p:spPr>
          <a:xfrm>
            <a:off x="733697" y="2322013"/>
            <a:ext cx="10515600" cy="4351338"/>
          </a:xfrm>
        </p:spPr>
        <p:txBody>
          <a:bodyPr>
            <a:normAutofit/>
          </a:bodyPr>
          <a:lstStyle/>
          <a:p>
            <a:r>
              <a:rPr lang="en-US" dirty="0" smtClean="0">
                <a:cs typeface="Arial" panose="020B0604020202020204" pitchFamily="34" charset="0"/>
              </a:rPr>
              <a:t>Department of Workforce Development offers Work Opportunities Tax Credit </a:t>
            </a:r>
            <a:endParaRPr lang="en-US" dirty="0">
              <a:cs typeface="Arial" panose="020B0604020202020204" pitchFamily="34" charset="0"/>
            </a:endParaRPr>
          </a:p>
          <a:p>
            <a:pPr lvl="1"/>
            <a:r>
              <a:rPr lang="en-US" sz="2800" b="1" dirty="0" smtClean="0"/>
              <a:t>Email</a:t>
            </a:r>
            <a:r>
              <a:rPr lang="en-US" sz="2800" dirty="0" smtClean="0"/>
              <a:t>: Ask.WOTC@dol.gov </a:t>
            </a:r>
            <a:endParaRPr lang="en-US" sz="2800" dirty="0" smtClean="0">
              <a:cs typeface="Arial" panose="020B0604020202020204" pitchFamily="34" charset="0"/>
            </a:endParaRPr>
          </a:p>
          <a:p>
            <a:pPr>
              <a:lnSpc>
                <a:spcPct val="120000"/>
              </a:lnSpc>
            </a:pPr>
            <a:r>
              <a:rPr lang="en-US" dirty="0" smtClean="0">
                <a:cs typeface="Arial" panose="020B0604020202020204" pitchFamily="34" charset="0"/>
              </a:rPr>
              <a:t>Federal Bonding </a:t>
            </a:r>
          </a:p>
          <a:p>
            <a:pPr lvl="1">
              <a:lnSpc>
                <a:spcPct val="120000"/>
              </a:lnSpc>
            </a:pPr>
            <a:r>
              <a:rPr lang="en-US" sz="2800" b="1" dirty="0" smtClean="0"/>
              <a:t>Email</a:t>
            </a:r>
            <a:r>
              <a:rPr lang="en-US" sz="2800" dirty="0"/>
              <a:t>: FBonding@dwd.in.gov</a:t>
            </a:r>
            <a:endParaRPr lang="en-US" sz="2800" dirty="0" smtClean="0">
              <a:cs typeface="Arial" panose="020B0604020202020204" pitchFamily="34" charset="0"/>
            </a:endParaRPr>
          </a:p>
        </p:txBody>
      </p:sp>
    </p:spTree>
    <p:extLst>
      <p:ext uri="{BB962C8B-B14F-4D97-AF65-F5344CB8AC3E}">
        <p14:creationId xmlns:p14="http://schemas.microsoft.com/office/powerpoint/2010/main" val="953698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p:txBody>
          <a:bodyPr>
            <a:normAutofit/>
          </a:bodyPr>
          <a:lstStyle/>
          <a:p>
            <a:pPr algn="ctr"/>
            <a:r>
              <a:rPr lang="en-US" sz="4000" b="1" dirty="0" smtClean="0">
                <a:solidFill>
                  <a:schemeClr val="accent1">
                    <a:lumMod val="50000"/>
                  </a:schemeClr>
                </a:solidFill>
                <a:latin typeface="+mn-lt"/>
              </a:rPr>
              <a:t>Mentors = Success </a:t>
            </a:r>
            <a:endParaRPr lang="en-US" sz="4000" b="1" dirty="0">
              <a:solidFill>
                <a:schemeClr val="accent1">
                  <a:lumMod val="50000"/>
                </a:schemeClr>
              </a:solidFill>
              <a:latin typeface="+mn-lt"/>
            </a:endParaRPr>
          </a:p>
        </p:txBody>
      </p:sp>
      <p:sp>
        <p:nvSpPr>
          <p:cNvPr id="9" name="Content Placeholder 8"/>
          <p:cNvSpPr>
            <a:spLocks noGrp="1"/>
          </p:cNvSpPr>
          <p:nvPr>
            <p:ph idx="1"/>
          </p:nvPr>
        </p:nvSpPr>
        <p:spPr>
          <a:xfrm>
            <a:off x="838200" y="2055813"/>
            <a:ext cx="10515600" cy="4351338"/>
          </a:xfrm>
        </p:spPr>
        <p:txBody>
          <a:bodyPr>
            <a:normAutofit/>
          </a:bodyPr>
          <a:lstStyle/>
          <a:p>
            <a:pPr>
              <a:lnSpc>
                <a:spcPct val="100000"/>
              </a:lnSpc>
            </a:pPr>
            <a:r>
              <a:rPr lang="en-US" dirty="0" smtClean="0">
                <a:latin typeface="Arial" panose="020B0604020202020204" pitchFamily="34" charset="0"/>
                <a:cs typeface="Arial" panose="020B0604020202020204" pitchFamily="34" charset="0"/>
              </a:rPr>
              <a:t>Mentor committee created to wrap supports around participant </a:t>
            </a:r>
          </a:p>
          <a:p>
            <a:pPr marL="0" indent="0">
              <a:lnSpc>
                <a:spcPct val="100000"/>
              </a:lnSpc>
              <a:buNone/>
            </a:pPr>
            <a:endParaRPr lang="en-US" dirty="0">
              <a:latin typeface="Arial" panose="020B0604020202020204" pitchFamily="34" charset="0"/>
              <a:cs typeface="Arial" panose="020B0604020202020204" pitchFamily="34" charset="0"/>
            </a:endParaRPr>
          </a:p>
          <a:p>
            <a:pPr>
              <a:lnSpc>
                <a:spcPct val="100000"/>
              </a:lnSpc>
            </a:pPr>
            <a:r>
              <a:rPr lang="en-US" dirty="0" smtClean="0">
                <a:latin typeface="Arial" panose="020B0604020202020204" pitchFamily="34" charset="0"/>
                <a:cs typeface="Arial" panose="020B0604020202020204" pitchFamily="34" charset="0"/>
              </a:rPr>
              <a:t>Committee consists of administrative and clinical supports </a:t>
            </a:r>
          </a:p>
          <a:p>
            <a:pPr marL="0" indent="0">
              <a:lnSpc>
                <a:spcPct val="100000"/>
              </a:lnSpc>
              <a:buNone/>
            </a:pPr>
            <a:endParaRPr lang="en-US" dirty="0">
              <a:latin typeface="Arial" panose="020B0604020202020204" pitchFamily="34" charset="0"/>
              <a:cs typeface="Arial" panose="020B0604020202020204" pitchFamily="34" charset="0"/>
            </a:endParaRPr>
          </a:p>
          <a:p>
            <a:pPr>
              <a:lnSpc>
                <a:spcPct val="100000"/>
              </a:lnSpc>
            </a:pPr>
            <a:r>
              <a:rPr lang="en-US" dirty="0" smtClean="0">
                <a:latin typeface="Arial" panose="020B0604020202020204" pitchFamily="34" charset="0"/>
                <a:cs typeface="Arial" panose="020B0604020202020204" pitchFamily="34" charset="0"/>
              </a:rPr>
              <a:t>Participant is required to engage at least weekly with mentor committee </a:t>
            </a:r>
          </a:p>
        </p:txBody>
      </p:sp>
    </p:spTree>
    <p:extLst>
      <p:ext uri="{BB962C8B-B14F-4D97-AF65-F5344CB8AC3E}">
        <p14:creationId xmlns:p14="http://schemas.microsoft.com/office/powerpoint/2010/main" val="1014072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chemeClr val="accent1">
                    <a:lumMod val="50000"/>
                  </a:schemeClr>
                </a:solidFill>
                <a:latin typeface="+mn-lt"/>
              </a:rPr>
              <a:t>My Story - Stacey Totten </a:t>
            </a:r>
            <a:endParaRPr lang="en-US" sz="4000" b="1" dirty="0">
              <a:solidFill>
                <a:schemeClr val="accent1">
                  <a:lumMod val="50000"/>
                </a:schemeClr>
              </a:solidFill>
              <a:latin typeface="+mn-lt"/>
            </a:endParaRPr>
          </a:p>
        </p:txBody>
      </p:sp>
      <p:sp>
        <p:nvSpPr>
          <p:cNvPr id="3" name="Subtitle 2"/>
          <p:cNvSpPr>
            <a:spLocks noGrp="1"/>
          </p:cNvSpPr>
          <p:nvPr>
            <p:ph sz="half" idx="1"/>
          </p:nvPr>
        </p:nvSpPr>
        <p:spPr>
          <a:xfrm>
            <a:off x="726834" y="1690688"/>
            <a:ext cx="5181600" cy="4351338"/>
          </a:xfrm>
        </p:spPr>
        <p:txBody>
          <a:bodyPr>
            <a:noAutofit/>
          </a:bodyPr>
          <a:lstStyle/>
          <a:p>
            <a:pPr>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r>
              <a:rPr lang="en-US" dirty="0" smtClean="0">
                <a:cs typeface="Arial" panose="020B0604020202020204" pitchFamily="34" charset="0"/>
              </a:rPr>
              <a:t>Convicted Felon – how it happened</a:t>
            </a:r>
          </a:p>
          <a:p>
            <a:r>
              <a:rPr lang="en-US" dirty="0" smtClean="0">
                <a:cs typeface="Arial" panose="020B0604020202020204" pitchFamily="34" charset="0"/>
              </a:rPr>
              <a:t>Stressors of release from incarceration </a:t>
            </a:r>
          </a:p>
          <a:p>
            <a:r>
              <a:rPr lang="en-US" dirty="0" smtClean="0">
                <a:cs typeface="Arial" panose="020B0604020202020204" pitchFamily="34" charset="0"/>
              </a:rPr>
              <a:t>Reality after release </a:t>
            </a:r>
          </a:p>
          <a:p>
            <a:r>
              <a:rPr lang="en-US" dirty="0" smtClean="0">
                <a:cs typeface="Arial" panose="020B0604020202020204" pitchFamily="34" charset="0"/>
              </a:rPr>
              <a:t>Outcome of New Citizen</a:t>
            </a:r>
          </a:p>
          <a:p>
            <a:pPr marL="0" indent="0">
              <a:buNone/>
            </a:pPr>
            <a:r>
              <a:rPr lang="en-US" dirty="0" smtClean="0">
                <a:cs typeface="Arial" panose="020B0604020202020204" pitchFamily="34" charset="0"/>
              </a:rPr>
              <a:t>   Program </a:t>
            </a:r>
          </a:p>
        </p:txBody>
      </p:sp>
      <p:pic>
        <p:nvPicPr>
          <p:cNvPr id="6" name="Content Placeholder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2000"/>
          <a:stretch/>
        </p:blipFill>
        <p:spPr>
          <a:xfrm>
            <a:off x="5647674" y="1716281"/>
            <a:ext cx="1975188" cy="2150076"/>
          </a:xfrm>
        </p:spPr>
      </p:pic>
      <p:sp>
        <p:nvSpPr>
          <p:cNvPr id="7" name="TextBox 6"/>
          <p:cNvSpPr txBox="1"/>
          <p:nvPr/>
        </p:nvSpPr>
        <p:spPr>
          <a:xfrm>
            <a:off x="5647674" y="3941376"/>
            <a:ext cx="2100012" cy="1231106"/>
          </a:xfrm>
          <a:prstGeom prst="rect">
            <a:avLst/>
          </a:prstGeom>
          <a:noFill/>
        </p:spPr>
        <p:txBody>
          <a:bodyPr wrap="square" rtlCol="0">
            <a:spAutoFit/>
          </a:bodyPr>
          <a:lstStyle/>
          <a:p>
            <a:pPr algn="ctr"/>
            <a:r>
              <a:rPr lang="en-US" b="1" dirty="0" smtClean="0"/>
              <a:t>December 7, 2011</a:t>
            </a:r>
          </a:p>
          <a:p>
            <a:pPr algn="ctr"/>
            <a:endParaRPr lang="en-US" sz="200" dirty="0"/>
          </a:p>
          <a:p>
            <a:pPr algn="ctr"/>
            <a:r>
              <a:rPr lang="en-US" dirty="0" smtClean="0"/>
              <a:t>  Arrested for </a:t>
            </a:r>
          </a:p>
          <a:p>
            <a:pPr algn="ctr"/>
            <a:r>
              <a:rPr lang="en-US" dirty="0" smtClean="0"/>
              <a:t>Dealing Methamphetamines</a:t>
            </a:r>
            <a:endParaRPr lang="en-US" dirty="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4477" t="5019" r="26185" b="16655"/>
          <a:stretch/>
        </p:blipFill>
        <p:spPr>
          <a:xfrm>
            <a:off x="8134200" y="1716281"/>
            <a:ext cx="1871130" cy="2225095"/>
          </a:xfrm>
          <a:prstGeom prst="rect">
            <a:avLst/>
          </a:prstGeom>
        </p:spPr>
      </p:pic>
      <p:sp>
        <p:nvSpPr>
          <p:cNvPr id="9" name="TextBox 8"/>
          <p:cNvSpPr txBox="1"/>
          <p:nvPr/>
        </p:nvSpPr>
        <p:spPr>
          <a:xfrm>
            <a:off x="8197600" y="3941377"/>
            <a:ext cx="1860800" cy="2031325"/>
          </a:xfrm>
          <a:prstGeom prst="rect">
            <a:avLst/>
          </a:prstGeom>
          <a:noFill/>
        </p:spPr>
        <p:txBody>
          <a:bodyPr wrap="square" rtlCol="0">
            <a:spAutoFit/>
          </a:bodyPr>
          <a:lstStyle/>
          <a:p>
            <a:pPr algn="ctr"/>
            <a:r>
              <a:rPr lang="en-US" b="1" dirty="0" smtClean="0"/>
              <a:t>TODAY </a:t>
            </a:r>
            <a:r>
              <a:rPr lang="en-US" dirty="0" smtClean="0"/>
              <a:t> </a:t>
            </a:r>
          </a:p>
          <a:p>
            <a:pPr algn="ctr"/>
            <a:r>
              <a:rPr lang="en-US" dirty="0" smtClean="0"/>
              <a:t>Manager of Recovery Services, and Peer Recovery Specialist Hamilton Center</a:t>
            </a:r>
            <a:endParaRPr lang="en-US" dirty="0"/>
          </a:p>
        </p:txBody>
      </p:sp>
    </p:spTree>
    <p:custDataLst>
      <p:tags r:id="rId1"/>
    </p:custDataLst>
    <p:extLst>
      <p:ext uri="{BB962C8B-B14F-4D97-AF65-F5344CB8AC3E}">
        <p14:creationId xmlns:p14="http://schemas.microsoft.com/office/powerpoint/2010/main" val="1323501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p:txBody>
          <a:bodyPr>
            <a:normAutofit/>
          </a:bodyPr>
          <a:lstStyle/>
          <a:p>
            <a:pPr algn="ctr"/>
            <a:r>
              <a:rPr lang="en-US" sz="4000" b="1" dirty="0" smtClean="0">
                <a:solidFill>
                  <a:schemeClr val="accent1">
                    <a:lumMod val="50000"/>
                  </a:schemeClr>
                </a:solidFill>
                <a:latin typeface="+mn-lt"/>
              </a:rPr>
              <a:t>Expansion </a:t>
            </a:r>
            <a:endParaRPr lang="en-US" sz="4000" b="1" dirty="0">
              <a:solidFill>
                <a:schemeClr val="accent1">
                  <a:lumMod val="50000"/>
                </a:schemeClr>
              </a:solidFill>
              <a:latin typeface="+mn-lt"/>
            </a:endParaRPr>
          </a:p>
        </p:txBody>
      </p:sp>
      <p:sp>
        <p:nvSpPr>
          <p:cNvPr id="9" name="Content Placeholder 8"/>
          <p:cNvSpPr>
            <a:spLocks noGrp="1"/>
          </p:cNvSpPr>
          <p:nvPr>
            <p:ph idx="1"/>
          </p:nvPr>
        </p:nvSpPr>
        <p:spPr>
          <a:xfrm>
            <a:off x="838200" y="2055813"/>
            <a:ext cx="10515600" cy="4351338"/>
          </a:xfrm>
        </p:spPr>
        <p:txBody>
          <a:bodyPr>
            <a:normAutofit/>
          </a:bodyPr>
          <a:lstStyle/>
          <a:p>
            <a:pPr marL="0" indent="0">
              <a:lnSpc>
                <a:spcPct val="100000"/>
              </a:lnSpc>
              <a:buNone/>
            </a:pPr>
            <a:r>
              <a:rPr lang="en-US" dirty="0" smtClean="0">
                <a:latin typeface="Arial" panose="020B0604020202020204" pitchFamily="34" charset="0"/>
                <a:cs typeface="Arial" panose="020B0604020202020204" pitchFamily="34" charset="0"/>
              </a:rPr>
              <a:t>Wabash Valley Asphalt – Adopted program and on boarded first participant May 2020 </a:t>
            </a:r>
          </a:p>
          <a:p>
            <a:pPr marL="0" indent="0">
              <a:lnSpc>
                <a:spcPct val="100000"/>
              </a:lnSpc>
              <a:buNone/>
            </a:pPr>
            <a:endParaRPr lang="en-US" dirty="0">
              <a:latin typeface="Arial" panose="020B0604020202020204" pitchFamily="34" charset="0"/>
              <a:cs typeface="Arial" panose="020B0604020202020204" pitchFamily="34" charset="0"/>
            </a:endParaRPr>
          </a:p>
          <a:p>
            <a:pPr marL="0" indent="0">
              <a:lnSpc>
                <a:spcPct val="100000"/>
              </a:lnSpc>
              <a:buNone/>
            </a:pPr>
            <a:r>
              <a:rPr lang="en-US" dirty="0" err="1" smtClean="0">
                <a:latin typeface="Arial" panose="020B0604020202020204" pitchFamily="34" charset="0"/>
                <a:cs typeface="Arial" panose="020B0604020202020204" pitchFamily="34" charset="0"/>
              </a:rPr>
              <a:t>Garmong</a:t>
            </a:r>
            <a:r>
              <a:rPr lang="en-US" dirty="0" smtClean="0">
                <a:latin typeface="Arial" panose="020B0604020202020204" pitchFamily="34" charset="0"/>
                <a:cs typeface="Arial" panose="020B0604020202020204" pitchFamily="34" charset="0"/>
              </a:rPr>
              <a:t> Construction – Adopted program and will begin onboarding of participant November 2020 </a:t>
            </a:r>
          </a:p>
        </p:txBody>
      </p:sp>
    </p:spTree>
    <p:extLst>
      <p:ext uri="{BB962C8B-B14F-4D97-AF65-F5344CB8AC3E}">
        <p14:creationId xmlns:p14="http://schemas.microsoft.com/office/powerpoint/2010/main" val="198611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p:txBody>
          <a:bodyPr>
            <a:normAutofit/>
          </a:bodyPr>
          <a:lstStyle/>
          <a:p>
            <a:pPr algn="ctr"/>
            <a:r>
              <a:rPr lang="en-US" sz="4000" b="1" dirty="0" smtClean="0">
                <a:solidFill>
                  <a:schemeClr val="accent1">
                    <a:lumMod val="50000"/>
                  </a:schemeClr>
                </a:solidFill>
                <a:latin typeface="+mn-lt"/>
              </a:rPr>
              <a:t>Closing</a:t>
            </a:r>
            <a:br>
              <a:rPr lang="en-US" sz="4000" b="1" dirty="0" smtClean="0">
                <a:solidFill>
                  <a:schemeClr val="accent1">
                    <a:lumMod val="50000"/>
                  </a:schemeClr>
                </a:solidFill>
                <a:latin typeface="+mn-lt"/>
              </a:rPr>
            </a:br>
            <a:r>
              <a:rPr lang="en-US" sz="4000" b="1" dirty="0" smtClean="0">
                <a:solidFill>
                  <a:schemeClr val="accent1">
                    <a:lumMod val="50000"/>
                  </a:schemeClr>
                </a:solidFill>
                <a:latin typeface="+mn-lt"/>
              </a:rPr>
              <a:t>Change in perspective</a:t>
            </a:r>
            <a:endParaRPr lang="en-US" sz="4000" b="1" dirty="0">
              <a:solidFill>
                <a:schemeClr val="accent1">
                  <a:lumMod val="50000"/>
                </a:schemeClr>
              </a:solidFill>
              <a:latin typeface="+mn-lt"/>
            </a:endParaRPr>
          </a:p>
        </p:txBody>
      </p:sp>
      <p:sp>
        <p:nvSpPr>
          <p:cNvPr id="9" name="Content Placeholder 8"/>
          <p:cNvSpPr>
            <a:spLocks noGrp="1"/>
          </p:cNvSpPr>
          <p:nvPr>
            <p:ph idx="1"/>
          </p:nvPr>
        </p:nvSpPr>
        <p:spPr>
          <a:xfrm>
            <a:off x="838200" y="2055813"/>
            <a:ext cx="10515600" cy="4351338"/>
          </a:xfrm>
        </p:spPr>
        <p:txBody>
          <a:bodyPr>
            <a:normAutofit fontScale="47500" lnSpcReduction="20000"/>
          </a:bodyPr>
          <a:lstStyle/>
          <a:p>
            <a:pPr>
              <a:lnSpc>
                <a:spcPct val="100000"/>
              </a:lnSpc>
            </a:pPr>
            <a:r>
              <a:rPr lang="en-US" sz="5900" dirty="0" smtClean="0">
                <a:cs typeface="Arial" panose="020B0604020202020204" pitchFamily="34" charset="0"/>
              </a:rPr>
              <a:t>Second Chance opportunity</a:t>
            </a:r>
          </a:p>
          <a:p>
            <a:pPr>
              <a:lnSpc>
                <a:spcPct val="200000"/>
              </a:lnSpc>
            </a:pPr>
            <a:r>
              <a:rPr lang="en-US" sz="5900" dirty="0" smtClean="0">
                <a:cs typeface="Arial" panose="020B0604020202020204" pitchFamily="34" charset="0"/>
              </a:rPr>
              <a:t>Opportunity to be a tax payer not a tax burden</a:t>
            </a:r>
          </a:p>
          <a:p>
            <a:pPr>
              <a:lnSpc>
                <a:spcPct val="200000"/>
              </a:lnSpc>
            </a:pPr>
            <a:r>
              <a:rPr lang="en-US" sz="5900" dirty="0" smtClean="0">
                <a:cs typeface="Arial" panose="020B0604020202020204" pitchFamily="34" charset="0"/>
              </a:rPr>
              <a:t>Helps change the perspectives of employers and other employees</a:t>
            </a:r>
          </a:p>
          <a:p>
            <a:pPr>
              <a:lnSpc>
                <a:spcPct val="200000"/>
              </a:lnSpc>
            </a:pPr>
            <a:r>
              <a:rPr lang="en-US" sz="5900" dirty="0" smtClean="0">
                <a:cs typeface="Arial" panose="020B0604020202020204" pitchFamily="34" charset="0"/>
              </a:rPr>
              <a:t>Values individual’s skills and growth</a:t>
            </a:r>
          </a:p>
          <a:p>
            <a:pPr marL="0" indent="0">
              <a:lnSpc>
                <a:spcPct val="200000"/>
              </a:lnSpc>
              <a:buNone/>
            </a:pPr>
            <a:endParaRPr lang="en-US" dirty="0" smtClean="0">
              <a:latin typeface="Arial" panose="020B0604020202020204" pitchFamily="34" charset="0"/>
              <a:cs typeface="Arial" panose="020B0604020202020204" pitchFamily="34" charset="0"/>
            </a:endParaRPr>
          </a:p>
          <a:p>
            <a:pPr marL="0" indent="0">
              <a:lnSpc>
                <a:spcPct val="200000"/>
              </a:lnSpc>
              <a:buNone/>
            </a:pPr>
            <a:r>
              <a:rPr lang="en-US" dirty="0" smtClean="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Cueller</a:t>
            </a:r>
            <a:r>
              <a:rPr lang="en-US" dirty="0">
                <a:latin typeface="Arial" panose="020B0604020202020204" pitchFamily="34" charset="0"/>
                <a:cs typeface="Arial" panose="020B0604020202020204" pitchFamily="34" charset="0"/>
              </a:rPr>
              <a:t> Evans &amp; Cheema, 2012)</a:t>
            </a:r>
          </a:p>
          <a:p>
            <a:pPr marL="0" indent="0">
              <a:lnSpc>
                <a:spcPct val="200000"/>
              </a:lnSpc>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180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p:txBody>
          <a:bodyPr>
            <a:normAutofit/>
          </a:bodyPr>
          <a:lstStyle/>
          <a:p>
            <a:pPr algn="ctr"/>
            <a:r>
              <a:rPr lang="en-US" sz="4000" b="1" dirty="0" smtClean="0">
                <a:solidFill>
                  <a:schemeClr val="accent1">
                    <a:lumMod val="50000"/>
                  </a:schemeClr>
                </a:solidFill>
                <a:latin typeface="+mn-lt"/>
              </a:rPr>
              <a:t>Contact Information </a:t>
            </a:r>
            <a:endParaRPr lang="en-US" sz="4000" b="1" dirty="0">
              <a:solidFill>
                <a:schemeClr val="accent1">
                  <a:lumMod val="50000"/>
                </a:schemeClr>
              </a:solidFill>
              <a:latin typeface="+mn-lt"/>
            </a:endParaRPr>
          </a:p>
        </p:txBody>
      </p:sp>
      <p:sp>
        <p:nvSpPr>
          <p:cNvPr id="9" name="Content Placeholder 8"/>
          <p:cNvSpPr>
            <a:spLocks noGrp="1"/>
          </p:cNvSpPr>
          <p:nvPr>
            <p:ph idx="1"/>
          </p:nvPr>
        </p:nvSpPr>
        <p:spPr>
          <a:xfrm>
            <a:off x="838200" y="2055813"/>
            <a:ext cx="10515600" cy="4351338"/>
          </a:xfrm>
        </p:spPr>
        <p:txBody>
          <a:bodyPr>
            <a:normAutofit/>
          </a:bodyPr>
          <a:lstStyle/>
          <a:p>
            <a:pPr marL="0" indent="0">
              <a:lnSpc>
                <a:spcPct val="100000"/>
              </a:lnSpc>
              <a:buNone/>
            </a:pPr>
            <a:r>
              <a:rPr lang="en-US" dirty="0" err="1" smtClean="0">
                <a:latin typeface="Arial" panose="020B0604020202020204" pitchFamily="34" charset="0"/>
                <a:cs typeface="Arial" panose="020B0604020202020204" pitchFamily="34" charset="0"/>
              </a:rPr>
              <a:t>Tatu</a:t>
            </a:r>
            <a:r>
              <a:rPr lang="en-US" dirty="0" smtClean="0">
                <a:latin typeface="Arial" panose="020B0604020202020204" pitchFamily="34" charset="0"/>
                <a:cs typeface="Arial" panose="020B0604020202020204" pitchFamily="34" charset="0"/>
              </a:rPr>
              <a:t> Brown, Director of Human Services, New Citizen Program Chair – 812-231-8107 </a:t>
            </a:r>
            <a:r>
              <a:rPr lang="en-US" dirty="0" smtClean="0">
                <a:latin typeface="Arial" panose="020B0604020202020204" pitchFamily="34" charset="0"/>
                <a:cs typeface="Arial" panose="020B0604020202020204" pitchFamily="34" charset="0"/>
                <a:hlinkClick r:id="rId3"/>
              </a:rPr>
              <a:t>tbrown@hamitoncenter.org</a:t>
            </a:r>
            <a:r>
              <a:rPr lang="en-US" dirty="0" smtClean="0">
                <a:latin typeface="Arial" panose="020B0604020202020204" pitchFamily="34" charset="0"/>
                <a:cs typeface="Arial" panose="020B0604020202020204" pitchFamily="34" charset="0"/>
              </a:rPr>
              <a:t> </a:t>
            </a:r>
          </a:p>
          <a:p>
            <a:pPr marL="0" indent="0">
              <a:lnSpc>
                <a:spcPct val="100000"/>
              </a:lnSpc>
              <a:buNone/>
            </a:pPr>
            <a:endParaRPr lang="en-US" dirty="0">
              <a:latin typeface="Arial" panose="020B0604020202020204" pitchFamily="34" charset="0"/>
              <a:cs typeface="Arial" panose="020B0604020202020204" pitchFamily="34" charset="0"/>
            </a:endParaRPr>
          </a:p>
          <a:p>
            <a:pPr marL="0" indent="0">
              <a:lnSpc>
                <a:spcPct val="100000"/>
              </a:lnSpc>
              <a:buNone/>
            </a:pPr>
            <a:endParaRPr lang="en-US" dirty="0" smtClean="0">
              <a:latin typeface="Arial" panose="020B0604020202020204" pitchFamily="34" charset="0"/>
              <a:cs typeface="Arial" panose="020B0604020202020204" pitchFamily="34" charset="0"/>
            </a:endParaRPr>
          </a:p>
          <a:p>
            <a:pPr marL="0" indent="0">
              <a:lnSpc>
                <a:spcPct val="100000"/>
              </a:lnSpc>
              <a:buNone/>
            </a:pPr>
            <a:r>
              <a:rPr lang="en-US" dirty="0" smtClean="0">
                <a:latin typeface="Arial" panose="020B0604020202020204" pitchFamily="34" charset="0"/>
                <a:cs typeface="Arial" panose="020B0604020202020204" pitchFamily="34" charset="0"/>
              </a:rPr>
              <a:t>Stacey Totten, Manager of Recovery Services – 812-841-1148 </a:t>
            </a:r>
            <a:r>
              <a:rPr lang="en-US" dirty="0" smtClean="0">
                <a:latin typeface="Arial" panose="020B0604020202020204" pitchFamily="34" charset="0"/>
                <a:cs typeface="Arial" panose="020B0604020202020204" pitchFamily="34" charset="0"/>
                <a:hlinkClick r:id="rId4"/>
              </a:rPr>
              <a:t>stotten@hamiltoncenter.org</a:t>
            </a:r>
            <a:r>
              <a:rPr lang="en-US"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867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12192000" cy="6858000"/>
          </a:xfrm>
          <a:prstGeom prst="rect">
            <a:avLst/>
          </a:prstGeom>
        </p:spPr>
      </p:pic>
      <p:sp>
        <p:nvSpPr>
          <p:cNvPr id="2" name="Title 1"/>
          <p:cNvSpPr>
            <a:spLocks noGrp="1"/>
          </p:cNvSpPr>
          <p:nvPr>
            <p:ph type="title"/>
          </p:nvPr>
        </p:nvSpPr>
        <p:spPr/>
        <p:txBody>
          <a:bodyPr>
            <a:normAutofit/>
          </a:bodyPr>
          <a:lstStyle/>
          <a:p>
            <a:pPr algn="ctr"/>
            <a:r>
              <a:rPr lang="en-US" b="1" dirty="0" smtClean="0">
                <a:solidFill>
                  <a:schemeClr val="accent1">
                    <a:lumMod val="50000"/>
                  </a:schemeClr>
                </a:solidFill>
                <a:latin typeface="Arial Black" panose="020B0A04020102020204" pitchFamily="34" charset="0"/>
              </a:rPr>
              <a:t>	</a:t>
            </a:r>
            <a:br>
              <a:rPr lang="en-US" b="1" dirty="0" smtClean="0">
                <a:solidFill>
                  <a:schemeClr val="accent1">
                    <a:lumMod val="50000"/>
                  </a:schemeClr>
                </a:solidFill>
                <a:latin typeface="Arial Black" panose="020B0A04020102020204" pitchFamily="34" charset="0"/>
              </a:rPr>
            </a:br>
            <a:endParaRPr lang="en-US" b="1" dirty="0">
              <a:solidFill>
                <a:schemeClr val="accent1">
                  <a:lumMod val="50000"/>
                </a:schemeClr>
              </a:solidFill>
              <a:latin typeface="Arial Black" panose="020B0A04020102020204" pitchFamily="34" charset="0"/>
            </a:endParaRPr>
          </a:p>
        </p:txBody>
      </p:sp>
      <p:sp>
        <p:nvSpPr>
          <p:cNvPr id="3" name="Subtitle 2"/>
          <p:cNvSpPr>
            <a:spLocks noGrp="1"/>
          </p:cNvSpPr>
          <p:nvPr>
            <p:ph sz="half" idx="1"/>
          </p:nvPr>
        </p:nvSpPr>
        <p:spPr>
          <a:xfrm>
            <a:off x="2893512" y="1566965"/>
            <a:ext cx="5181600" cy="4351338"/>
          </a:xfrm>
        </p:spPr>
        <p:txBody>
          <a:bodyPr>
            <a:noAutofit/>
          </a:bodyPr>
          <a:lstStyle/>
          <a:p>
            <a:pPr marL="0" indent="0">
              <a:buNone/>
            </a:pPr>
            <a:r>
              <a:rPr lang="en-US" sz="9600" dirty="0" smtClean="0">
                <a:latin typeface="Arial" panose="020B0604020202020204" pitchFamily="34" charset="0"/>
                <a:cs typeface="Arial" panose="020B0604020202020204" pitchFamily="34" charset="0"/>
              </a:rPr>
              <a:t>Q </a:t>
            </a:r>
          </a:p>
          <a:p>
            <a:pPr marL="0" indent="0">
              <a:buNone/>
            </a:pPr>
            <a:r>
              <a:rPr lang="en-US" sz="9600" dirty="0">
                <a:latin typeface="Arial" panose="020B0604020202020204" pitchFamily="34" charset="0"/>
                <a:cs typeface="Arial" panose="020B0604020202020204" pitchFamily="34" charset="0"/>
              </a:rPr>
              <a:t> </a:t>
            </a:r>
            <a:r>
              <a:rPr lang="en-US" sz="9600" dirty="0" smtClean="0">
                <a:latin typeface="Arial" panose="020B0604020202020204" pitchFamily="34" charset="0"/>
                <a:cs typeface="Arial" panose="020B0604020202020204" pitchFamily="34" charset="0"/>
              </a:rPr>
              <a:t>     &amp; </a:t>
            </a:r>
          </a:p>
          <a:p>
            <a:pPr marL="0" indent="0">
              <a:buNone/>
            </a:pPr>
            <a:r>
              <a:rPr lang="en-US" sz="9600" dirty="0">
                <a:latin typeface="Arial" panose="020B0604020202020204" pitchFamily="34" charset="0"/>
                <a:cs typeface="Arial" panose="020B0604020202020204" pitchFamily="34" charset="0"/>
              </a:rPr>
              <a:t> </a:t>
            </a:r>
            <a:r>
              <a:rPr lang="en-US" sz="9600" dirty="0" smtClean="0">
                <a:latin typeface="Arial" panose="020B0604020202020204" pitchFamily="34" charset="0"/>
                <a:cs typeface="Arial" panose="020B0604020202020204" pitchFamily="34" charset="0"/>
              </a:rPr>
              <a:t>           A</a:t>
            </a:r>
          </a:p>
        </p:txBody>
      </p:sp>
    </p:spTree>
    <p:extLst>
      <p:ext uri="{BB962C8B-B14F-4D97-AF65-F5344CB8AC3E}">
        <p14:creationId xmlns:p14="http://schemas.microsoft.com/office/powerpoint/2010/main" val="3856555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p:txBody>
          <a:bodyPr/>
          <a:lstStyle/>
          <a:p>
            <a:pPr algn="ctr"/>
            <a:r>
              <a:rPr lang="en-US" b="1" dirty="0" smtClean="0">
                <a:solidFill>
                  <a:schemeClr val="accent1">
                    <a:lumMod val="50000"/>
                  </a:schemeClr>
                </a:solidFill>
              </a:rPr>
              <a:t>References</a:t>
            </a:r>
            <a:endParaRPr lang="en-US" dirty="0"/>
          </a:p>
        </p:txBody>
      </p:sp>
      <p:sp>
        <p:nvSpPr>
          <p:cNvPr id="5" name="Content Placeholder 4"/>
          <p:cNvSpPr>
            <a:spLocks noGrp="1"/>
          </p:cNvSpPr>
          <p:nvPr>
            <p:ph idx="1"/>
          </p:nvPr>
        </p:nvSpPr>
        <p:spPr>
          <a:xfrm>
            <a:off x="567744" y="2506662"/>
            <a:ext cx="10515600" cy="4351338"/>
          </a:xfrm>
        </p:spPr>
        <p:txBody>
          <a:bodyPr/>
          <a:lstStyle/>
          <a:p>
            <a:r>
              <a:rPr lang="en-US" i="1" dirty="0" smtClean="0"/>
              <a:t>Recidivism.</a:t>
            </a:r>
            <a:r>
              <a:rPr lang="en-US" dirty="0" smtClean="0"/>
              <a:t>2019. National Institute of Justice, retrieved from </a:t>
            </a:r>
            <a:r>
              <a:rPr lang="en-US" dirty="0" smtClean="0">
                <a:hlinkClick r:id="rId3"/>
              </a:rPr>
              <a:t>www.nij.ojp.gov</a:t>
            </a:r>
            <a:endParaRPr lang="en-US" dirty="0" smtClean="0"/>
          </a:p>
          <a:p>
            <a:r>
              <a:rPr lang="en-US" i="1" dirty="0" smtClean="0"/>
              <a:t> </a:t>
            </a:r>
            <a:r>
              <a:rPr lang="en-US" dirty="0" smtClean="0"/>
              <a:t>Cove, Peter, Bowes, Lee. 2015. </a:t>
            </a:r>
            <a:r>
              <a:rPr lang="en-US" i="1" dirty="0" smtClean="0"/>
              <a:t>Immediate Access to Employment Reduces Recidivism</a:t>
            </a:r>
          </a:p>
          <a:p>
            <a:r>
              <a:rPr lang="en-US" i="1" dirty="0">
                <a:latin typeface="+mj-lt"/>
              </a:rPr>
              <a:t>Mass Incarceration Costs $182 Billion Every Year, Without Adding Much to Public </a:t>
            </a:r>
            <a:r>
              <a:rPr lang="en-US" i="1" dirty="0" smtClean="0">
                <a:latin typeface="+mj-lt"/>
              </a:rPr>
              <a:t>Safety. </a:t>
            </a:r>
            <a:r>
              <a:rPr lang="en-US" dirty="0" smtClean="0">
                <a:latin typeface="+mj-lt"/>
              </a:rPr>
              <a:t>2017. Retrieved from Equal Justice Initiative. </a:t>
            </a:r>
            <a:r>
              <a:rPr lang="en-US" dirty="0" smtClean="0">
                <a:latin typeface="+mj-lt"/>
                <a:hlinkClick r:id="rId4"/>
              </a:rPr>
              <a:t>www.eji.org</a:t>
            </a:r>
            <a:endParaRPr lang="en-US" dirty="0" smtClean="0">
              <a:latin typeface="+mj-lt"/>
            </a:endParaRPr>
          </a:p>
          <a:p>
            <a:endParaRPr lang="en-US" i="1" dirty="0" smtClean="0">
              <a:latin typeface="+mj-lt"/>
            </a:endParaRPr>
          </a:p>
          <a:p>
            <a:endParaRPr lang="en-US" i="1" dirty="0" smtClean="0"/>
          </a:p>
          <a:p>
            <a:endParaRPr lang="en-US" i="1" dirty="0" smtClean="0"/>
          </a:p>
          <a:p>
            <a:endParaRPr lang="en-US" i="1" dirty="0"/>
          </a:p>
        </p:txBody>
      </p:sp>
    </p:spTree>
    <p:extLst>
      <p:ext uri="{BB962C8B-B14F-4D97-AF65-F5344CB8AC3E}">
        <p14:creationId xmlns:p14="http://schemas.microsoft.com/office/powerpoint/2010/main" val="2063282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94"/>
            <a:ext cx="12192000" cy="6858000"/>
          </a:xfrm>
          <a:prstGeom prst="rect">
            <a:avLst/>
          </a:prstGeom>
        </p:spPr>
      </p:pic>
      <p:sp>
        <p:nvSpPr>
          <p:cNvPr id="5" name="Rectangle 4"/>
          <p:cNvSpPr/>
          <p:nvPr/>
        </p:nvSpPr>
        <p:spPr>
          <a:xfrm>
            <a:off x="1608724" y="1690688"/>
            <a:ext cx="8117982" cy="5016758"/>
          </a:xfrm>
          <a:prstGeom prst="rect">
            <a:avLst/>
          </a:prstGeom>
        </p:spPr>
        <p:txBody>
          <a:bodyPr wrap="square">
            <a:spAutoFit/>
          </a:bodyPr>
          <a:lstStyle/>
          <a:p>
            <a:pPr marL="457200" indent="-457200">
              <a:buFont typeface="Arial" panose="020B0604020202020204" pitchFamily="34" charset="0"/>
              <a:buChar char="•"/>
            </a:pPr>
            <a:r>
              <a:rPr lang="en-US" sz="2800" dirty="0" smtClean="0"/>
              <a:t>Acquire knowledge </a:t>
            </a:r>
            <a:r>
              <a:rPr lang="en-US" sz="2800" dirty="0"/>
              <a:t>about the New Citizen Program and how it is implemented in a local non-profit corporation (Hamilton Center Inc</a:t>
            </a:r>
            <a:r>
              <a:rPr lang="en-US" sz="2800" dirty="0" smtClean="0"/>
              <a: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Learn how participants </a:t>
            </a:r>
            <a:r>
              <a:rPr lang="en-US" sz="2800" dirty="0" smtClean="0"/>
              <a:t>benefitted from completion of the program.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Gain information on the advantages of incorporating a similar program within your organization. </a:t>
            </a:r>
          </a:p>
          <a:p>
            <a:pPr marL="342900" indent="-342900">
              <a:buFont typeface="Arial" panose="020B0604020202020204" pitchFamily="34" charset="0"/>
              <a:buChar char="•"/>
            </a:pPr>
            <a:endParaRPr lang="en-US" sz="2000" dirty="0"/>
          </a:p>
          <a:p>
            <a:endParaRPr lang="en-US" sz="2000" dirty="0"/>
          </a:p>
        </p:txBody>
      </p:sp>
      <p:sp>
        <p:nvSpPr>
          <p:cNvPr id="6" name="TextBox 5"/>
          <p:cNvSpPr txBox="1"/>
          <p:nvPr/>
        </p:nvSpPr>
        <p:spPr>
          <a:xfrm>
            <a:off x="3795100" y="463596"/>
            <a:ext cx="3490175" cy="707886"/>
          </a:xfrm>
          <a:prstGeom prst="rect">
            <a:avLst/>
          </a:prstGeom>
          <a:noFill/>
        </p:spPr>
        <p:txBody>
          <a:bodyPr wrap="square" rtlCol="0">
            <a:spAutoFit/>
          </a:bodyPr>
          <a:lstStyle/>
          <a:p>
            <a:pPr algn="ctr"/>
            <a:r>
              <a:rPr lang="en-US" sz="4000" b="1" dirty="0" smtClean="0">
                <a:solidFill>
                  <a:schemeClr val="accent1">
                    <a:lumMod val="50000"/>
                  </a:schemeClr>
                </a:solidFill>
              </a:rPr>
              <a:t>Objectives</a:t>
            </a:r>
            <a:r>
              <a:rPr lang="en-US" sz="4000" b="1" dirty="0" smtClean="0">
                <a:solidFill>
                  <a:schemeClr val="accent5">
                    <a:lumMod val="75000"/>
                  </a:schemeClr>
                </a:solidFill>
              </a:rPr>
              <a:t> </a:t>
            </a:r>
            <a:endParaRPr lang="en-US" sz="4000" b="1" dirty="0">
              <a:solidFill>
                <a:schemeClr val="accent5">
                  <a:lumMod val="75000"/>
                </a:schemeClr>
              </a:solidFill>
            </a:endParaRPr>
          </a:p>
        </p:txBody>
      </p:sp>
    </p:spTree>
    <p:extLst>
      <p:ext uri="{BB962C8B-B14F-4D97-AF65-F5344CB8AC3E}">
        <p14:creationId xmlns:p14="http://schemas.microsoft.com/office/powerpoint/2010/main" val="2856053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207623" y="235673"/>
            <a:ext cx="8543108" cy="1292681"/>
          </a:xfrm>
        </p:spPr>
        <p:txBody>
          <a:bodyPr>
            <a:normAutofit/>
          </a:bodyPr>
          <a:lstStyle/>
          <a:p>
            <a:pPr algn="ctr"/>
            <a:r>
              <a:rPr lang="en-US" sz="4000" b="1" dirty="0" smtClean="0">
                <a:solidFill>
                  <a:schemeClr val="accent1">
                    <a:lumMod val="50000"/>
                  </a:schemeClr>
                </a:solidFill>
                <a:latin typeface="+mn-lt"/>
              </a:rPr>
              <a:t>History of the Program </a:t>
            </a:r>
            <a:endParaRPr lang="en-US" sz="4000" b="1" dirty="0">
              <a:solidFill>
                <a:schemeClr val="accent1">
                  <a:lumMod val="50000"/>
                </a:schemeClr>
              </a:solidFill>
              <a:latin typeface="+mn-lt"/>
            </a:endParaRPr>
          </a:p>
        </p:txBody>
      </p:sp>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698" t="-889" r="3698" b="889"/>
          <a:stretch/>
        </p:blipFill>
        <p:spPr>
          <a:xfrm>
            <a:off x="7511143" y="1764027"/>
            <a:ext cx="3792583" cy="3432332"/>
          </a:xfrm>
        </p:spPr>
      </p:pic>
      <p:sp>
        <p:nvSpPr>
          <p:cNvPr id="3" name="Subtitle 2"/>
          <p:cNvSpPr>
            <a:spLocks noGrp="1"/>
          </p:cNvSpPr>
          <p:nvPr>
            <p:ph sz="half" idx="1"/>
          </p:nvPr>
        </p:nvSpPr>
        <p:spPr>
          <a:xfrm>
            <a:off x="404948" y="2487678"/>
            <a:ext cx="8229600" cy="3752426"/>
          </a:xfrm>
        </p:spPr>
        <p:txBody>
          <a:bodyPr>
            <a:noAutofit/>
          </a:bodyPr>
          <a:lstStyle/>
          <a:p>
            <a:r>
              <a:rPr lang="en-US" dirty="0" smtClean="0">
                <a:cs typeface="Arial" panose="020B0604020202020204" pitchFamily="34" charset="0"/>
              </a:rPr>
              <a:t>New Citizen Program began as a vision of the CEO</a:t>
            </a:r>
          </a:p>
          <a:p>
            <a:r>
              <a:rPr lang="en-US" dirty="0" smtClean="0">
                <a:cs typeface="Arial" panose="020B0604020202020204" pitchFamily="34" charset="0"/>
              </a:rPr>
              <a:t>Pilot program</a:t>
            </a:r>
          </a:p>
          <a:p>
            <a:r>
              <a:rPr lang="en-US" dirty="0" smtClean="0">
                <a:cs typeface="Arial" panose="020B0604020202020204" pitchFamily="34" charset="0"/>
              </a:rPr>
              <a:t>One male, one female </a:t>
            </a:r>
          </a:p>
          <a:p>
            <a:r>
              <a:rPr lang="en-US" dirty="0" smtClean="0">
                <a:cs typeface="Arial" panose="020B0604020202020204" pitchFamily="34" charset="0"/>
              </a:rPr>
              <a:t>Probationary employment for one year</a:t>
            </a:r>
          </a:p>
          <a:p>
            <a:pPr marL="0" indent="0">
              <a:buNone/>
            </a:pPr>
            <a:endParaRPr lang="en-US" dirty="0" smtClean="0">
              <a:cs typeface="Arial" panose="020B0604020202020204" pitchFamily="34" charset="0"/>
            </a:endParaRPr>
          </a:p>
          <a:p>
            <a:pPr>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799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chemeClr val="accent1">
                    <a:lumMod val="50000"/>
                  </a:schemeClr>
                </a:solidFill>
                <a:latin typeface="+mn-lt"/>
              </a:rPr>
              <a:t>History of the Program</a:t>
            </a:r>
            <a:endParaRPr lang="en-US" sz="4000" b="1" dirty="0">
              <a:solidFill>
                <a:schemeClr val="accent1">
                  <a:lumMod val="50000"/>
                </a:schemeClr>
              </a:solidFill>
              <a:latin typeface="+mn-lt"/>
            </a:endParaRPr>
          </a:p>
        </p:txBody>
      </p:sp>
      <p:sp>
        <p:nvSpPr>
          <p:cNvPr id="3" name="Subtitle 2"/>
          <p:cNvSpPr>
            <a:spLocks noGrp="1"/>
          </p:cNvSpPr>
          <p:nvPr>
            <p:ph sz="half" idx="1"/>
          </p:nvPr>
        </p:nvSpPr>
        <p:spPr>
          <a:xfrm>
            <a:off x="326495" y="2367851"/>
            <a:ext cx="8438682" cy="3471246"/>
          </a:xfrm>
        </p:spPr>
        <p:txBody>
          <a:bodyPr>
            <a:noAutofit/>
          </a:bodyPr>
          <a:lstStyle/>
          <a:p>
            <a:r>
              <a:rPr lang="en-US" dirty="0" smtClean="0">
                <a:cs typeface="Arial" panose="020B0604020202020204" pitchFamily="34" charset="0"/>
              </a:rPr>
              <a:t>4 departments 3 months each </a:t>
            </a:r>
          </a:p>
          <a:p>
            <a:r>
              <a:rPr lang="en-US" dirty="0" smtClean="0">
                <a:cs typeface="Arial" panose="020B0604020202020204" pitchFamily="34" charset="0"/>
              </a:rPr>
              <a:t>“By completing your sentence you have served your debt to society” </a:t>
            </a:r>
          </a:p>
          <a:p>
            <a:r>
              <a:rPr lang="en-US" dirty="0" smtClean="0">
                <a:cs typeface="Arial" panose="020B0604020202020204" pitchFamily="34" charset="0"/>
              </a:rPr>
              <a:t>Successful completion results in full time employment </a:t>
            </a:r>
          </a:p>
          <a:p>
            <a:pPr marL="0" indent="0">
              <a:buNone/>
            </a:pPr>
            <a:endParaRPr lang="en-US" dirty="0" smtClean="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698" t="-889" r="3698" b="889"/>
          <a:stretch/>
        </p:blipFill>
        <p:spPr>
          <a:xfrm>
            <a:off x="8417987" y="1539301"/>
            <a:ext cx="3636772" cy="3150265"/>
          </a:xfrm>
        </p:spPr>
      </p:pic>
    </p:spTree>
    <p:extLst>
      <p:ext uri="{BB962C8B-B14F-4D97-AF65-F5344CB8AC3E}">
        <p14:creationId xmlns:p14="http://schemas.microsoft.com/office/powerpoint/2010/main" val="912284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4000" b="1" dirty="0" smtClean="0">
                <a:solidFill>
                  <a:schemeClr val="accent1">
                    <a:lumMod val="50000"/>
                  </a:schemeClr>
                </a:solidFill>
                <a:latin typeface="+mn-lt"/>
              </a:rPr>
              <a:t>My Story – </a:t>
            </a:r>
            <a:r>
              <a:rPr lang="en-US" sz="4000" b="1" dirty="0" err="1" smtClean="0">
                <a:solidFill>
                  <a:schemeClr val="accent1">
                    <a:lumMod val="50000"/>
                  </a:schemeClr>
                </a:solidFill>
                <a:latin typeface="+mn-lt"/>
              </a:rPr>
              <a:t>Tatu</a:t>
            </a:r>
            <a:r>
              <a:rPr lang="en-US" sz="4000" b="1" dirty="0" smtClean="0">
                <a:solidFill>
                  <a:schemeClr val="accent1">
                    <a:lumMod val="50000"/>
                  </a:schemeClr>
                </a:solidFill>
                <a:latin typeface="+mn-lt"/>
              </a:rPr>
              <a:t> Brown </a:t>
            </a:r>
            <a:endParaRPr lang="en-US" sz="4000" b="1" dirty="0">
              <a:solidFill>
                <a:schemeClr val="accent1">
                  <a:lumMod val="50000"/>
                </a:schemeClr>
              </a:solidFill>
              <a:latin typeface="+mn-lt"/>
            </a:endParaRPr>
          </a:p>
        </p:txBody>
      </p:sp>
      <p:sp>
        <p:nvSpPr>
          <p:cNvPr id="3" name="Subtitle 2"/>
          <p:cNvSpPr>
            <a:spLocks noGrp="1"/>
          </p:cNvSpPr>
          <p:nvPr>
            <p:ph sz="half" idx="1"/>
          </p:nvPr>
        </p:nvSpPr>
        <p:spPr>
          <a:xfrm>
            <a:off x="417416" y="1655602"/>
            <a:ext cx="5181600" cy="4351338"/>
          </a:xfrm>
        </p:spPr>
        <p:txBody>
          <a:bodyPr>
            <a:noAutofit/>
          </a:bodyPr>
          <a:lstStyle/>
          <a:p>
            <a:pPr>
              <a:buFont typeface="Wingdings" panose="05000000000000000000" pitchFamily="2" charset="2"/>
              <a:buChar char="Ø"/>
            </a:pPr>
            <a:endParaRPr lang="en-US" sz="2400" dirty="0" smtClean="0">
              <a:latin typeface="Arial" panose="020B0604020202020204" pitchFamily="34" charset="0"/>
              <a:cs typeface="Arial" panose="020B0604020202020204" pitchFamily="34" charset="0"/>
            </a:endParaRPr>
          </a:p>
          <a:p>
            <a:r>
              <a:rPr lang="en-US" dirty="0">
                <a:cs typeface="Arial" panose="020B0604020202020204" pitchFamily="34" charset="0"/>
              </a:rPr>
              <a:t>Convicted Felon – how it happened</a:t>
            </a:r>
          </a:p>
          <a:p>
            <a:r>
              <a:rPr lang="en-US" dirty="0">
                <a:cs typeface="Arial" panose="020B0604020202020204" pitchFamily="34" charset="0"/>
              </a:rPr>
              <a:t>Stressors of release from </a:t>
            </a:r>
            <a:r>
              <a:rPr lang="en-US" dirty="0" smtClean="0">
                <a:cs typeface="Arial" panose="020B0604020202020204" pitchFamily="34" charset="0"/>
              </a:rPr>
              <a:t>           incarceration </a:t>
            </a:r>
            <a:endParaRPr lang="en-US" dirty="0">
              <a:cs typeface="Arial" panose="020B0604020202020204" pitchFamily="34" charset="0"/>
            </a:endParaRPr>
          </a:p>
          <a:p>
            <a:r>
              <a:rPr lang="en-US" dirty="0">
                <a:cs typeface="Arial" panose="020B0604020202020204" pitchFamily="34" charset="0"/>
              </a:rPr>
              <a:t>Reality after release </a:t>
            </a:r>
          </a:p>
          <a:p>
            <a:r>
              <a:rPr lang="en-US" dirty="0">
                <a:cs typeface="Arial" panose="020B0604020202020204" pitchFamily="34" charset="0"/>
              </a:rPr>
              <a:t>Outcome </a:t>
            </a:r>
            <a:r>
              <a:rPr lang="en-US" dirty="0" smtClean="0">
                <a:cs typeface="Arial" panose="020B0604020202020204" pitchFamily="34" charset="0"/>
              </a:rPr>
              <a:t>of New Citizen Program </a:t>
            </a:r>
            <a:endParaRPr lang="en-US" dirty="0">
              <a:cs typeface="Arial" panose="020B0604020202020204" pitchFamily="34" charset="0"/>
            </a:endParaRPr>
          </a:p>
        </p:txBody>
      </p:sp>
      <p:pic>
        <p:nvPicPr>
          <p:cNvPr id="6" name="Content Placeholder 5"/>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5049" r="5854" b="9915"/>
          <a:stretch/>
        </p:blipFill>
        <p:spPr>
          <a:xfrm>
            <a:off x="5754660" y="1690688"/>
            <a:ext cx="1994595" cy="2442364"/>
          </a:xfrm>
        </p:spPr>
      </p:pic>
      <p:sp>
        <p:nvSpPr>
          <p:cNvPr id="7" name="TextBox 6"/>
          <p:cNvSpPr txBox="1"/>
          <p:nvPr/>
        </p:nvSpPr>
        <p:spPr>
          <a:xfrm>
            <a:off x="5874629" y="4302744"/>
            <a:ext cx="1754659" cy="1000274"/>
          </a:xfrm>
          <a:prstGeom prst="rect">
            <a:avLst/>
          </a:prstGeom>
          <a:noFill/>
        </p:spPr>
        <p:txBody>
          <a:bodyPr wrap="square" rtlCol="0">
            <a:spAutoFit/>
          </a:bodyPr>
          <a:lstStyle/>
          <a:p>
            <a:r>
              <a:rPr lang="en-US" b="1" dirty="0" smtClean="0"/>
              <a:t>March 11, 2004 </a:t>
            </a:r>
          </a:p>
          <a:p>
            <a:endParaRPr lang="en-US" sz="500" dirty="0"/>
          </a:p>
          <a:p>
            <a:pPr algn="ctr"/>
            <a:r>
              <a:rPr lang="en-US" dirty="0" smtClean="0"/>
              <a:t>Arrested for Dealing Cocaine</a:t>
            </a:r>
            <a:endParaRPr lang="en-US" dirty="0"/>
          </a:p>
        </p:txBody>
      </p:sp>
      <p:sp>
        <p:nvSpPr>
          <p:cNvPr id="9" name="TextBox 8"/>
          <p:cNvSpPr txBox="1"/>
          <p:nvPr/>
        </p:nvSpPr>
        <p:spPr>
          <a:xfrm>
            <a:off x="8252247" y="4147131"/>
            <a:ext cx="2171414" cy="1200329"/>
          </a:xfrm>
          <a:prstGeom prst="rect">
            <a:avLst/>
          </a:prstGeom>
          <a:noFill/>
        </p:spPr>
        <p:txBody>
          <a:bodyPr wrap="square" rtlCol="0">
            <a:spAutoFit/>
          </a:bodyPr>
          <a:lstStyle/>
          <a:p>
            <a:pPr algn="ctr"/>
            <a:r>
              <a:rPr lang="en-US" b="1" dirty="0" smtClean="0"/>
              <a:t>TODAY </a:t>
            </a:r>
          </a:p>
          <a:p>
            <a:pPr algn="ctr"/>
            <a:r>
              <a:rPr lang="en-US" dirty="0" smtClean="0"/>
              <a:t>Director of Human Services, </a:t>
            </a:r>
          </a:p>
          <a:p>
            <a:pPr algn="ctr"/>
            <a:r>
              <a:rPr lang="en-US" dirty="0" smtClean="0"/>
              <a:t> Hamilton Center Inc.</a:t>
            </a:r>
            <a:endParaRPr lang="en-US"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11635"/>
          <a:stretch/>
        </p:blipFill>
        <p:spPr>
          <a:xfrm>
            <a:off x="8431657" y="1690689"/>
            <a:ext cx="1992004" cy="2442364"/>
          </a:xfrm>
          <a:prstGeom prst="rect">
            <a:avLst/>
          </a:prstGeom>
        </p:spPr>
      </p:pic>
    </p:spTree>
    <p:custDataLst>
      <p:tags r:id="rId1"/>
    </p:custDataLst>
    <p:extLst>
      <p:ext uri="{BB962C8B-B14F-4D97-AF65-F5344CB8AC3E}">
        <p14:creationId xmlns:p14="http://schemas.microsoft.com/office/powerpoint/2010/main" val="1120998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a:xfrm>
            <a:off x="1676400" y="216975"/>
            <a:ext cx="10515600" cy="1325563"/>
          </a:xfrm>
        </p:spPr>
        <p:txBody>
          <a:bodyPr>
            <a:normAutofit/>
          </a:bodyPr>
          <a:lstStyle/>
          <a:p>
            <a:pPr algn="ctr"/>
            <a:r>
              <a:rPr lang="en-US" sz="4000" b="1" dirty="0" smtClean="0">
                <a:solidFill>
                  <a:schemeClr val="accent1">
                    <a:lumMod val="50000"/>
                  </a:schemeClr>
                </a:solidFill>
                <a:latin typeface="Arial Black" panose="020B0A04020102020204" pitchFamily="34" charset="0"/>
              </a:rPr>
              <a:t>Committee Structure and Function </a:t>
            </a:r>
            <a:endParaRPr lang="en-US" sz="4000" b="1" dirty="0">
              <a:solidFill>
                <a:schemeClr val="accent1">
                  <a:lumMod val="50000"/>
                </a:schemeClr>
              </a:solidFill>
              <a:latin typeface="Arial Black" panose="020B0A04020102020204" pitchFamily="34" charset="0"/>
            </a:endParaRPr>
          </a:p>
        </p:txBody>
      </p:sp>
      <p:sp>
        <p:nvSpPr>
          <p:cNvPr id="9" name="Content Placeholder 8"/>
          <p:cNvSpPr>
            <a:spLocks noGrp="1"/>
          </p:cNvSpPr>
          <p:nvPr>
            <p:ph sz="half" idx="1"/>
          </p:nvPr>
        </p:nvSpPr>
        <p:spPr/>
        <p:txBody>
          <a:bodyPr>
            <a:normAutofit/>
          </a:bodyPr>
          <a:lstStyle/>
          <a:p>
            <a:pPr>
              <a:lnSpc>
                <a:spcPct val="100000"/>
              </a:lnSpc>
            </a:pPr>
            <a:r>
              <a:rPr lang="en-US" dirty="0">
                <a:cs typeface="Arial" panose="020B0604020202020204" pitchFamily="34" charset="0"/>
              </a:rPr>
              <a:t>5</a:t>
            </a:r>
            <a:r>
              <a:rPr lang="en-US" dirty="0" smtClean="0">
                <a:cs typeface="Arial" panose="020B0604020202020204" pitchFamily="34" charset="0"/>
              </a:rPr>
              <a:t> successful participants resulting in HCI employment </a:t>
            </a:r>
          </a:p>
          <a:p>
            <a:pPr>
              <a:lnSpc>
                <a:spcPct val="100000"/>
              </a:lnSpc>
            </a:pPr>
            <a:r>
              <a:rPr lang="en-US" dirty="0">
                <a:cs typeface="Arial" panose="020B0604020202020204" pitchFamily="34" charset="0"/>
              </a:rPr>
              <a:t>5</a:t>
            </a:r>
            <a:r>
              <a:rPr lang="en-US" dirty="0" smtClean="0">
                <a:cs typeface="Arial" panose="020B0604020202020204" pitchFamily="34" charset="0"/>
              </a:rPr>
              <a:t> participants did not complete</a:t>
            </a:r>
          </a:p>
          <a:p>
            <a:pPr>
              <a:lnSpc>
                <a:spcPct val="100000"/>
              </a:lnSpc>
            </a:pPr>
            <a:r>
              <a:rPr lang="en-US" dirty="0" smtClean="0">
                <a:cs typeface="Arial" panose="020B0604020202020204" pitchFamily="34" charset="0"/>
              </a:rPr>
              <a:t>Although some ex-offenders are looking for a career some just want a job</a:t>
            </a:r>
          </a:p>
          <a:p>
            <a:pPr marL="0" indent="0">
              <a:lnSpc>
                <a:spcPct val="100000"/>
              </a:lnSpc>
              <a:buNone/>
            </a:pPr>
            <a:endParaRPr lang="en-US" dirty="0" smtClean="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891737"/>
            <a:ext cx="5181600" cy="3074525"/>
          </a:xfrm>
        </p:spPr>
      </p:pic>
    </p:spTree>
    <p:extLst>
      <p:ext uri="{BB962C8B-B14F-4D97-AF65-F5344CB8AC3E}">
        <p14:creationId xmlns:p14="http://schemas.microsoft.com/office/powerpoint/2010/main" val="1347189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12192000" cy="6858000"/>
          </a:xfrm>
          <a:prstGeom prst="rect">
            <a:avLst/>
          </a:prstGeom>
        </p:spPr>
      </p:pic>
      <p:sp>
        <p:nvSpPr>
          <p:cNvPr id="2" name="Title 1"/>
          <p:cNvSpPr>
            <a:spLocks noGrp="1"/>
          </p:cNvSpPr>
          <p:nvPr>
            <p:ph type="title"/>
          </p:nvPr>
        </p:nvSpPr>
        <p:spPr/>
        <p:txBody>
          <a:bodyPr>
            <a:normAutofit fontScale="90000"/>
          </a:bodyPr>
          <a:lstStyle/>
          <a:p>
            <a:pPr algn="ctr"/>
            <a:r>
              <a:rPr lang="en-US" b="1" dirty="0" smtClean="0">
                <a:solidFill>
                  <a:schemeClr val="accent1">
                    <a:lumMod val="50000"/>
                  </a:schemeClr>
                </a:solidFill>
                <a:latin typeface="Arial Black" panose="020B0A04020102020204" pitchFamily="34" charset="0"/>
              </a:rPr>
              <a:t>	</a:t>
            </a:r>
            <a:br>
              <a:rPr lang="en-US" b="1" dirty="0" smtClean="0">
                <a:solidFill>
                  <a:schemeClr val="accent1">
                    <a:lumMod val="50000"/>
                  </a:schemeClr>
                </a:solidFill>
                <a:latin typeface="Arial Black" panose="020B0A04020102020204" pitchFamily="34" charset="0"/>
              </a:rPr>
            </a:br>
            <a:r>
              <a:rPr lang="en-US" b="1" dirty="0" smtClean="0">
                <a:solidFill>
                  <a:schemeClr val="accent1">
                    <a:lumMod val="50000"/>
                  </a:schemeClr>
                </a:solidFill>
                <a:latin typeface="+mn-lt"/>
              </a:rPr>
              <a:t>My Story – Melissa Hutchens</a:t>
            </a:r>
            <a:br>
              <a:rPr lang="en-US" b="1" dirty="0" smtClean="0">
                <a:solidFill>
                  <a:schemeClr val="accent1">
                    <a:lumMod val="50000"/>
                  </a:schemeClr>
                </a:solidFill>
                <a:latin typeface="+mn-lt"/>
              </a:rPr>
            </a:br>
            <a:r>
              <a:rPr lang="en-US" b="1" dirty="0" smtClean="0">
                <a:solidFill>
                  <a:schemeClr val="accent1">
                    <a:lumMod val="50000"/>
                  </a:schemeClr>
                </a:solidFill>
                <a:latin typeface="Arial Black" panose="020B0A04020102020204" pitchFamily="34" charset="0"/>
              </a:rPr>
              <a:t> </a:t>
            </a:r>
            <a:endParaRPr lang="en-US" b="1" dirty="0">
              <a:solidFill>
                <a:schemeClr val="accent1">
                  <a:lumMod val="50000"/>
                </a:schemeClr>
              </a:solidFill>
              <a:latin typeface="Arial Black" panose="020B0A04020102020204" pitchFamily="34" charset="0"/>
            </a:endParaRPr>
          </a:p>
        </p:txBody>
      </p:sp>
      <p:sp>
        <p:nvSpPr>
          <p:cNvPr id="3" name="Subtitle 2"/>
          <p:cNvSpPr>
            <a:spLocks noGrp="1"/>
          </p:cNvSpPr>
          <p:nvPr>
            <p:ph sz="half" idx="1"/>
          </p:nvPr>
        </p:nvSpPr>
        <p:spPr>
          <a:xfrm>
            <a:off x="424577" y="1690688"/>
            <a:ext cx="5634114" cy="4474981"/>
          </a:xfrm>
        </p:spPr>
        <p:txBody>
          <a:bodyPr>
            <a:noAutofit/>
          </a:bodyPr>
          <a:lstStyle/>
          <a:p>
            <a:pPr>
              <a:buFont typeface="Wingdings" panose="05000000000000000000" pitchFamily="2" charset="2"/>
              <a:buChar char="Ø"/>
            </a:pPr>
            <a:endParaRPr lang="en-US" sz="2400" dirty="0" smtClean="0">
              <a:cs typeface="Arial" panose="020B0604020202020204" pitchFamily="34" charset="0"/>
            </a:endParaRPr>
          </a:p>
          <a:p>
            <a:r>
              <a:rPr lang="en-US" dirty="0" smtClean="0">
                <a:cs typeface="Arial" panose="020B0604020202020204" pitchFamily="34" charset="0"/>
              </a:rPr>
              <a:t>Convicted </a:t>
            </a:r>
            <a:r>
              <a:rPr lang="en-US" dirty="0">
                <a:cs typeface="Arial" panose="020B0604020202020204" pitchFamily="34" charset="0"/>
              </a:rPr>
              <a:t>Felon – how it happened</a:t>
            </a:r>
          </a:p>
          <a:p>
            <a:r>
              <a:rPr lang="en-US" dirty="0">
                <a:cs typeface="Arial" panose="020B0604020202020204" pitchFamily="34" charset="0"/>
              </a:rPr>
              <a:t>Stressors of release from </a:t>
            </a:r>
            <a:r>
              <a:rPr lang="en-US" dirty="0" smtClean="0">
                <a:cs typeface="Arial" panose="020B0604020202020204" pitchFamily="34" charset="0"/>
              </a:rPr>
              <a:t>  incarceration </a:t>
            </a:r>
            <a:endParaRPr lang="en-US" dirty="0">
              <a:cs typeface="Arial" panose="020B0604020202020204" pitchFamily="34" charset="0"/>
            </a:endParaRPr>
          </a:p>
          <a:p>
            <a:r>
              <a:rPr lang="en-US" dirty="0">
                <a:cs typeface="Arial" panose="020B0604020202020204" pitchFamily="34" charset="0"/>
              </a:rPr>
              <a:t>Reality after release </a:t>
            </a:r>
          </a:p>
          <a:p>
            <a:r>
              <a:rPr lang="en-US" dirty="0">
                <a:cs typeface="Arial" panose="020B0604020202020204" pitchFamily="34" charset="0"/>
              </a:rPr>
              <a:t>Outcome of New </a:t>
            </a:r>
            <a:r>
              <a:rPr lang="en-US" dirty="0" smtClean="0">
                <a:cs typeface="Arial" panose="020B0604020202020204" pitchFamily="34" charset="0"/>
              </a:rPr>
              <a:t>Citizen Program </a:t>
            </a:r>
            <a:endParaRPr lang="en-US" dirty="0">
              <a:cs typeface="Arial" panose="020B0604020202020204" pitchFamily="34" charset="0"/>
            </a:endParaRPr>
          </a:p>
          <a:p>
            <a:endParaRPr lang="en-US" dirty="0" smtClean="0">
              <a:cs typeface="Arial" panose="020B0604020202020204" pitchFamily="34" charset="0"/>
            </a:endParaRPr>
          </a:p>
        </p:txBody>
      </p:sp>
      <p:sp>
        <p:nvSpPr>
          <p:cNvPr id="5" name="TextBox 4"/>
          <p:cNvSpPr txBox="1"/>
          <p:nvPr/>
        </p:nvSpPr>
        <p:spPr>
          <a:xfrm>
            <a:off x="8375522" y="4021524"/>
            <a:ext cx="1954728" cy="1477328"/>
          </a:xfrm>
          <a:prstGeom prst="rect">
            <a:avLst/>
          </a:prstGeom>
          <a:noFill/>
        </p:spPr>
        <p:txBody>
          <a:bodyPr wrap="square" rtlCol="0">
            <a:spAutoFit/>
          </a:bodyPr>
          <a:lstStyle/>
          <a:p>
            <a:pPr algn="ctr"/>
            <a:r>
              <a:rPr lang="en-US" b="1" dirty="0" smtClean="0"/>
              <a:t>TODAY</a:t>
            </a:r>
          </a:p>
          <a:p>
            <a:pPr algn="ctr"/>
            <a:r>
              <a:rPr lang="en-US" dirty="0" smtClean="0"/>
              <a:t> Access Specialist &amp; Peer Recovery Specialist</a:t>
            </a:r>
          </a:p>
          <a:p>
            <a:pPr algn="ctr"/>
            <a:r>
              <a:rPr lang="en-US" dirty="0" smtClean="0"/>
              <a:t>Hamilton Center</a:t>
            </a:r>
            <a:endParaRPr lang="en-US" dirty="0"/>
          </a:p>
        </p:txBody>
      </p:sp>
      <p:pic>
        <p:nvPicPr>
          <p:cNvPr id="7" name="Picture 6"/>
          <p:cNvPicPr/>
          <p:nvPr/>
        </p:nvPicPr>
        <p:blipFill rotWithShape="1">
          <a:blip r:embed="rId4">
            <a:extLst>
              <a:ext uri="{28A0092B-C50C-407E-A947-70E740481C1C}">
                <a14:useLocalDpi xmlns:a14="http://schemas.microsoft.com/office/drawing/2010/main" val="0"/>
              </a:ext>
            </a:extLst>
          </a:blip>
          <a:srcRect l="44603" t="45579" r="37086" b="42703"/>
          <a:stretch/>
        </p:blipFill>
        <p:spPr bwMode="auto">
          <a:xfrm rot="5400000">
            <a:off x="6058253" y="1905388"/>
            <a:ext cx="2322542" cy="1893149"/>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6141307" y="4013234"/>
            <a:ext cx="2151599" cy="1492716"/>
          </a:xfrm>
          <a:prstGeom prst="rect">
            <a:avLst/>
          </a:prstGeom>
          <a:noFill/>
        </p:spPr>
        <p:txBody>
          <a:bodyPr wrap="square" rtlCol="0">
            <a:spAutoFit/>
          </a:bodyPr>
          <a:lstStyle/>
          <a:p>
            <a:pPr algn="ctr"/>
            <a:r>
              <a:rPr lang="en-US" b="1" dirty="0" smtClean="0"/>
              <a:t>December 11, 2008</a:t>
            </a:r>
          </a:p>
          <a:p>
            <a:pPr algn="ctr"/>
            <a:endParaRPr lang="en-US" sz="100" b="1" dirty="0"/>
          </a:p>
          <a:p>
            <a:pPr algn="ctr"/>
            <a:r>
              <a:rPr lang="en-US" b="1" dirty="0" smtClean="0"/>
              <a:t> </a:t>
            </a:r>
            <a:r>
              <a:rPr lang="en-US" dirty="0" smtClean="0"/>
              <a:t>Arrested on two counts of conspiracy          to distribute methamphetamine</a:t>
            </a:r>
            <a:endParaRPr lang="en-US" dirty="0"/>
          </a:p>
        </p:txBody>
      </p:sp>
      <p:pic>
        <p:nvPicPr>
          <p:cNvPr id="10" name="Content Placeholder 9"/>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l="9522" r="5897" b="37642"/>
          <a:stretch/>
        </p:blipFill>
        <p:spPr>
          <a:xfrm>
            <a:off x="8507166" y="1682398"/>
            <a:ext cx="2010032" cy="2330836"/>
          </a:xfrm>
        </p:spPr>
      </p:pic>
    </p:spTree>
    <p:custDataLst>
      <p:tags r:id="rId1"/>
    </p:custDataLst>
    <p:extLst>
      <p:ext uri="{BB962C8B-B14F-4D97-AF65-F5344CB8AC3E}">
        <p14:creationId xmlns:p14="http://schemas.microsoft.com/office/powerpoint/2010/main" val="1864694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p:txBody>
          <a:bodyPr/>
          <a:lstStyle/>
          <a:p>
            <a:pPr algn="ctr"/>
            <a:r>
              <a:rPr lang="en-US" sz="4000" b="1" dirty="0" smtClean="0">
                <a:solidFill>
                  <a:schemeClr val="accent1">
                    <a:lumMod val="50000"/>
                  </a:schemeClr>
                </a:solidFill>
                <a:latin typeface="Arial Black" panose="020B0A04020102020204" pitchFamily="34" charset="0"/>
              </a:rPr>
              <a:t>Recidivism</a:t>
            </a:r>
            <a:endParaRPr lang="en-US" b="1" dirty="0">
              <a:solidFill>
                <a:schemeClr val="accent1">
                  <a:lumMod val="50000"/>
                </a:schemeClr>
              </a:solidFill>
              <a:latin typeface="Arial Black" panose="020B0A04020102020204" pitchFamily="34" charset="0"/>
            </a:endParaRPr>
          </a:p>
        </p:txBody>
      </p:sp>
      <p:sp>
        <p:nvSpPr>
          <p:cNvPr id="9" name="Content Placeholder 8"/>
          <p:cNvSpPr>
            <a:spLocks noGrp="1"/>
          </p:cNvSpPr>
          <p:nvPr>
            <p:ph idx="1"/>
          </p:nvPr>
        </p:nvSpPr>
        <p:spPr/>
        <p:txBody>
          <a:bodyPr>
            <a:noAutofit/>
          </a:bodyPr>
          <a:lstStyle/>
          <a:p>
            <a:pPr>
              <a:lnSpc>
                <a:spcPct val="120000"/>
              </a:lnSpc>
            </a:pPr>
            <a:r>
              <a:rPr lang="en-US" dirty="0" smtClean="0"/>
              <a:t>“Recidivism </a:t>
            </a:r>
            <a:r>
              <a:rPr lang="en-US" dirty="0"/>
              <a:t>is one of the most fundamental concepts in criminal justice. It refers to a person's relapse into criminal behavior, often after the person receives sanctions or undergoes intervention for a previous </a:t>
            </a:r>
            <a:r>
              <a:rPr lang="en-US" dirty="0" smtClean="0"/>
              <a:t>crime” (National Institute of Justice, 2019).</a:t>
            </a:r>
            <a:endParaRPr lang="en-US"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86770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p:txBody>
          <a:bodyPr/>
          <a:lstStyle/>
          <a:p>
            <a:pPr algn="ctr"/>
            <a:r>
              <a:rPr lang="en-US" sz="4000" b="1" dirty="0" smtClean="0">
                <a:solidFill>
                  <a:schemeClr val="accent1">
                    <a:lumMod val="50000"/>
                  </a:schemeClr>
                </a:solidFill>
                <a:latin typeface="Arial Black" panose="020B0A04020102020204" pitchFamily="34" charset="0"/>
              </a:rPr>
              <a:t>Recidivism</a:t>
            </a:r>
            <a:endParaRPr lang="en-US" b="1" dirty="0">
              <a:solidFill>
                <a:schemeClr val="accent1">
                  <a:lumMod val="50000"/>
                </a:schemeClr>
              </a:solidFill>
              <a:latin typeface="Arial Black" panose="020B0A04020102020204" pitchFamily="34" charset="0"/>
            </a:endParaRPr>
          </a:p>
        </p:txBody>
      </p:sp>
      <p:sp>
        <p:nvSpPr>
          <p:cNvPr id="9" name="Content Placeholder 8"/>
          <p:cNvSpPr>
            <a:spLocks noGrp="1"/>
          </p:cNvSpPr>
          <p:nvPr>
            <p:ph idx="1"/>
          </p:nvPr>
        </p:nvSpPr>
        <p:spPr/>
        <p:txBody>
          <a:bodyPr>
            <a:noAutofit/>
          </a:bodyPr>
          <a:lstStyle/>
          <a:p>
            <a:pPr>
              <a:lnSpc>
                <a:spcPct val="100000"/>
              </a:lnSpc>
            </a:pPr>
            <a:r>
              <a:rPr lang="en-US" dirty="0" smtClean="0">
                <a:cs typeface="Arial" panose="020B0604020202020204" pitchFamily="34" charset="0"/>
              </a:rPr>
              <a:t>Recidivism </a:t>
            </a:r>
            <a:r>
              <a:rPr lang="en-US" dirty="0">
                <a:cs typeface="Arial" panose="020B0604020202020204" pitchFamily="34" charset="0"/>
              </a:rPr>
              <a:t>is most affected by lack of employment, thus leading to </a:t>
            </a:r>
            <a:r>
              <a:rPr lang="en-US" dirty="0" smtClean="0">
                <a:cs typeface="Arial" panose="020B0604020202020204" pitchFamily="34" charset="0"/>
              </a:rPr>
              <a:t>homelessness.</a:t>
            </a:r>
            <a:endParaRPr lang="en-US" dirty="0">
              <a:cs typeface="Arial" panose="020B0604020202020204" pitchFamily="34" charset="0"/>
            </a:endParaRPr>
          </a:p>
          <a:p>
            <a:pPr>
              <a:lnSpc>
                <a:spcPct val="100000"/>
              </a:lnSpc>
            </a:pPr>
            <a:r>
              <a:rPr lang="en-US" dirty="0">
                <a:cs typeface="Arial" panose="020B0604020202020204" pitchFamily="34" charset="0"/>
              </a:rPr>
              <a:t>Probability for reoffending if employed for 2 months at $10/</a:t>
            </a:r>
            <a:r>
              <a:rPr lang="en-US" dirty="0" err="1">
                <a:cs typeface="Arial" panose="020B0604020202020204" pitchFamily="34" charset="0"/>
              </a:rPr>
              <a:t>hr</a:t>
            </a:r>
            <a:r>
              <a:rPr lang="en-US" dirty="0">
                <a:cs typeface="Arial" panose="020B0604020202020204" pitchFamily="34" charset="0"/>
              </a:rPr>
              <a:t> is 8% </a:t>
            </a:r>
            <a:r>
              <a:rPr lang="en-US" dirty="0" smtClean="0">
                <a:cs typeface="Arial" panose="020B0604020202020204" pitchFamily="34" charset="0"/>
              </a:rPr>
              <a:t>compared to 37-54% if not employed.</a:t>
            </a:r>
          </a:p>
          <a:p>
            <a:pPr>
              <a:lnSpc>
                <a:spcPct val="100000"/>
              </a:lnSpc>
            </a:pPr>
            <a:r>
              <a:rPr lang="en-US" dirty="0">
                <a:cs typeface="Arial" panose="020B0604020202020204" pitchFamily="34" charset="0"/>
              </a:rPr>
              <a:t>Incarceration costs the nation </a:t>
            </a:r>
            <a:r>
              <a:rPr lang="en-US" dirty="0" smtClean="0">
                <a:cs typeface="Arial" panose="020B0604020202020204" pitchFamily="34" charset="0"/>
              </a:rPr>
              <a:t>$182 billion </a:t>
            </a:r>
            <a:r>
              <a:rPr lang="en-US" dirty="0">
                <a:cs typeface="Arial" panose="020B0604020202020204" pitchFamily="34" charset="0"/>
              </a:rPr>
              <a:t>each </a:t>
            </a:r>
            <a:r>
              <a:rPr lang="en-US" dirty="0" smtClean="0">
                <a:cs typeface="Arial" panose="020B0604020202020204" pitchFamily="34" charset="0"/>
              </a:rPr>
              <a:t>year </a:t>
            </a:r>
          </a:p>
          <a:p>
            <a:pPr marL="0" indent="0">
              <a:lnSpc>
                <a:spcPct val="100000"/>
              </a:lnSpc>
              <a:buNone/>
            </a:pPr>
            <a:endParaRPr lang="en-US" sz="1800" dirty="0" smtClean="0">
              <a:cs typeface="Arial" panose="020B0604020202020204" pitchFamily="34" charset="0"/>
            </a:endParaRPr>
          </a:p>
          <a:p>
            <a:pPr marL="0" indent="0">
              <a:lnSpc>
                <a:spcPct val="100000"/>
              </a:lnSpc>
              <a:buNone/>
            </a:pPr>
            <a:r>
              <a:rPr lang="en-US" sz="1800" dirty="0" smtClean="0">
                <a:cs typeface="Arial" panose="020B0604020202020204" pitchFamily="34" charset="0"/>
              </a:rPr>
              <a:t>(Cove and Bowes, 2015)</a:t>
            </a:r>
            <a:endParaRPr lang="en-US" sz="1800" dirty="0">
              <a:cs typeface="Arial" panose="020B0604020202020204" pitchFamily="34" charset="0"/>
            </a:endParaRPr>
          </a:p>
          <a:p>
            <a:pPr marL="0" indent="0">
              <a:lnSpc>
                <a:spcPct val="120000"/>
              </a:lnSpc>
              <a:buNone/>
            </a:pPr>
            <a:r>
              <a:rPr lang="en-US" sz="1800" dirty="0" smtClean="0">
                <a:cs typeface="Arial" panose="020B0604020202020204" pitchFamily="34" charset="0"/>
              </a:rPr>
              <a:t>(National Institute of Justice, 2019) </a:t>
            </a:r>
          </a:p>
          <a:p>
            <a:pPr marL="0" indent="0">
              <a:lnSpc>
                <a:spcPct val="120000"/>
              </a:lnSpc>
              <a:buNone/>
            </a:pPr>
            <a:r>
              <a:rPr lang="en-US" sz="1800" dirty="0" smtClean="0">
                <a:cs typeface="Arial" panose="020B0604020202020204" pitchFamily="34" charset="0"/>
              </a:rPr>
              <a:t>(Equal Justice Initiative 2017)</a:t>
            </a:r>
            <a:endParaRPr lang="en-US" dirty="0" smtClean="0">
              <a:cs typeface="Arial" panose="020B0604020202020204" pitchFamily="34" charset="0"/>
            </a:endParaRPr>
          </a:p>
        </p:txBody>
      </p:sp>
    </p:spTree>
    <p:custDataLst>
      <p:tags r:id="rId1"/>
    </p:custDataLst>
    <p:extLst>
      <p:ext uri="{BB962C8B-B14F-4D97-AF65-F5344CB8AC3E}">
        <p14:creationId xmlns:p14="http://schemas.microsoft.com/office/powerpoint/2010/main" val="27466206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3153</TotalTime>
  <Words>693</Words>
  <Application>Microsoft Office PowerPoint</Application>
  <PresentationFormat>Widescreen</PresentationFormat>
  <Paragraphs>116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Wingdings</vt:lpstr>
      <vt:lpstr>Office Theme</vt:lpstr>
      <vt:lpstr>Reality After Release  The New Citizen Program</vt:lpstr>
      <vt:lpstr>PowerPoint Presentation</vt:lpstr>
      <vt:lpstr>History of the Program </vt:lpstr>
      <vt:lpstr>History of the Program</vt:lpstr>
      <vt:lpstr>My Story – Tatu Brown </vt:lpstr>
      <vt:lpstr>Committee Structure and Function </vt:lpstr>
      <vt:lpstr>  My Story – Melissa Hutchens  </vt:lpstr>
      <vt:lpstr>Recidivism</vt:lpstr>
      <vt:lpstr>Recidivism</vt:lpstr>
      <vt:lpstr>PowerPoint Presentation</vt:lpstr>
      <vt:lpstr>Success and Resources</vt:lpstr>
      <vt:lpstr>Success and Resources</vt:lpstr>
      <vt:lpstr>Mentors = Success </vt:lpstr>
      <vt:lpstr>My Story - Stacey Totten </vt:lpstr>
      <vt:lpstr>Expansion </vt:lpstr>
      <vt:lpstr>Closing Change in perspective</vt:lpstr>
      <vt:lpstr>Contact Information </vt:lpstr>
      <vt:lpstr>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Citizen Program</dc:title>
  <dc:creator>stacey totten</dc:creator>
  <cp:lastModifiedBy>STOTTEN</cp:lastModifiedBy>
  <cp:revision>129</cp:revision>
  <cp:lastPrinted>2019-10-16T13:30:46Z</cp:lastPrinted>
  <dcterms:created xsi:type="dcterms:W3CDTF">2016-03-31T01:03:17Z</dcterms:created>
  <dcterms:modified xsi:type="dcterms:W3CDTF">2020-08-25T18:53:59Z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625789C7-D50D-4825-9E5B-C5B9EEBDC98F</vt:lpwstr>
  </property>
  <property fmtid="{D5CDD505-2E9C-101B-9397-08002B2CF9AE}" pid="3" name="ArticulatePath">
    <vt:lpwstr>New Citizen Program Presentation WV HR Association 3.13.19</vt:lpwstr>
  </property>
</Properties>
</file>